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  <p:sldMasterId id="2147483652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64008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hYgwGqLuq0wD3FtTy4PVQECCtr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4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20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0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4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25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5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26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6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27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7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28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8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29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9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30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0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3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3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2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3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3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Google Shape;415;p34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4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p4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1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p4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2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43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3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981000" y="685800"/>
            <a:ext cx="489564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:notes"/>
          <p:cNvSpPr txBox="1"/>
          <p:nvPr>
            <p:ph idx="12"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81ed5c912_0_7:notes"/>
          <p:cNvSpPr/>
          <p:nvPr>
            <p:ph idx="2" type="sldImg"/>
          </p:nvPr>
        </p:nvSpPr>
        <p:spPr>
          <a:xfrm>
            <a:off x="981000" y="685800"/>
            <a:ext cx="4895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3b81ed5c912_0_7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b81ed5c912_0_7:notes"/>
          <p:cNvSpPr txBox="1"/>
          <p:nvPr>
            <p:ph idx="12" type="sldNum"/>
          </p:nvPr>
        </p:nvSpPr>
        <p:spPr>
          <a:xfrm>
            <a:off x="3884760" y="8685360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81ed5c912_0_0:notes"/>
          <p:cNvSpPr/>
          <p:nvPr>
            <p:ph idx="2" type="sldImg"/>
          </p:nvPr>
        </p:nvSpPr>
        <p:spPr>
          <a:xfrm>
            <a:off x="981000" y="685800"/>
            <a:ext cx="4895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3b81ed5c912_0_0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b81ed5c912_0_0:notes"/>
          <p:cNvSpPr txBox="1"/>
          <p:nvPr>
            <p:ph idx="12" type="sldNum"/>
          </p:nvPr>
        </p:nvSpPr>
        <p:spPr>
          <a:xfrm>
            <a:off x="3884760" y="8685360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0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0"/>
          <p:cNvSpPr txBox="1"/>
          <p:nvPr>
            <p:ph idx="11" type="ftr"/>
          </p:nvPr>
        </p:nvSpPr>
        <p:spPr>
          <a:xfrm>
            <a:off x="5257800" y="572040"/>
            <a:ext cx="132516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0"/>
          <p:cNvSpPr txBox="1"/>
          <p:nvPr>
            <p:ph idx="10" type="dt"/>
          </p:nvPr>
        </p:nvSpPr>
        <p:spPr>
          <a:xfrm>
            <a:off x="6586560" y="572040"/>
            <a:ext cx="95688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2"/>
          <p:cNvSpPr txBox="1"/>
          <p:nvPr>
            <p:ph idx="11" type="ftr"/>
          </p:nvPr>
        </p:nvSpPr>
        <p:spPr>
          <a:xfrm>
            <a:off x="5257800" y="572040"/>
            <a:ext cx="132516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2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52"/>
          <p:cNvSpPr txBox="1"/>
          <p:nvPr>
            <p:ph idx="10" type="dt"/>
          </p:nvPr>
        </p:nvSpPr>
        <p:spPr>
          <a:xfrm>
            <a:off x="6586560" y="572040"/>
            <a:ext cx="95688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4"/>
          <p:cNvSpPr txBox="1"/>
          <p:nvPr>
            <p:ph idx="11" type="ftr"/>
          </p:nvPr>
        </p:nvSpPr>
        <p:spPr>
          <a:xfrm>
            <a:off x="5257800" y="572040"/>
            <a:ext cx="132516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4"/>
          <p:cNvSpPr txBox="1"/>
          <p:nvPr>
            <p:ph idx="12" type="sldNum"/>
          </p:nvPr>
        </p:nvSpPr>
        <p:spPr>
          <a:xfrm>
            <a:off x="8174160" y="1440"/>
            <a:ext cx="76176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sz="112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54"/>
          <p:cNvSpPr txBox="1"/>
          <p:nvPr>
            <p:ph idx="10" type="dt"/>
          </p:nvPr>
        </p:nvSpPr>
        <p:spPr>
          <a:xfrm>
            <a:off x="6583320" y="572040"/>
            <a:ext cx="95688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/>
          <p:nvPr/>
        </p:nvSpPr>
        <p:spPr>
          <a:xfrm flipH="1" rot="10800000">
            <a:off x="0" y="3861000"/>
            <a:ext cx="9143640" cy="4248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0" lIns="90000" spcFirstLastPara="1" rIns="9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47"/>
          <p:cNvSpPr/>
          <p:nvPr/>
        </p:nvSpPr>
        <p:spPr>
          <a:xfrm>
            <a:off x="5410080" y="3698280"/>
            <a:ext cx="3063600" cy="248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0" lIns="90000" spcFirstLastPara="1" rIns="9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47"/>
          <p:cNvSpPr/>
          <p:nvPr/>
        </p:nvSpPr>
        <p:spPr>
          <a:xfrm>
            <a:off x="7377120" y="3790080"/>
            <a:ext cx="1599840" cy="338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0" lIns="90000" spcFirstLastPara="1" rIns="9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0" y="3698280"/>
            <a:ext cx="9143640" cy="227880"/>
          </a:xfrm>
          <a:prstGeom prst="rect">
            <a:avLst/>
          </a:prstGeom>
          <a:solidFill>
            <a:srgbClr val="D7D2D8">
              <a:alpha val="49803"/>
            </a:srgbClr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47"/>
          <p:cNvSpPr/>
          <p:nvPr/>
        </p:nvSpPr>
        <p:spPr>
          <a:xfrm>
            <a:off x="0" y="3705480"/>
            <a:ext cx="9143640" cy="131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47"/>
          <p:cNvSpPr/>
          <p:nvPr/>
        </p:nvSpPr>
        <p:spPr>
          <a:xfrm>
            <a:off x="0" y="0"/>
            <a:ext cx="9143640" cy="3705120"/>
          </a:xfrm>
          <a:prstGeom prst="rect">
            <a:avLst/>
          </a:prstGeom>
          <a:solidFill>
            <a:srgbClr val="596984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47"/>
          <p:cNvSpPr/>
          <p:nvPr/>
        </p:nvSpPr>
        <p:spPr>
          <a:xfrm>
            <a:off x="533520" y="5939640"/>
            <a:ext cx="8076960" cy="44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i="0" sz="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9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8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17" name="Google Shape;17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8680" y="335880"/>
            <a:ext cx="8306640" cy="31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7"/>
          <p:cNvSpPr txBox="1"/>
          <p:nvPr>
            <p:ph type="title"/>
          </p:nvPr>
        </p:nvSpPr>
        <p:spPr>
          <a:xfrm>
            <a:off x="457200" y="255240"/>
            <a:ext cx="8229240" cy="106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" name="Google Shape;19;p47"/>
          <p:cNvSpPr txBox="1"/>
          <p:nvPr>
            <p:ph idx="1" type="body"/>
          </p:nvPr>
        </p:nvSpPr>
        <p:spPr>
          <a:xfrm>
            <a:off x="457200" y="1497600"/>
            <a:ext cx="8229240" cy="3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/>
          <p:nvPr/>
        </p:nvSpPr>
        <p:spPr>
          <a:xfrm>
            <a:off x="5407200" y="463680"/>
            <a:ext cx="3063600" cy="262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0" lIns="90000" spcFirstLastPara="1" rIns="9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49"/>
          <p:cNvSpPr/>
          <p:nvPr/>
        </p:nvSpPr>
        <p:spPr>
          <a:xfrm>
            <a:off x="0" y="0"/>
            <a:ext cx="9143640" cy="3553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49"/>
          <p:cNvSpPr/>
          <p:nvPr/>
        </p:nvSpPr>
        <p:spPr>
          <a:xfrm>
            <a:off x="0" y="7560"/>
            <a:ext cx="9143640" cy="2055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9"/>
          <p:cNvSpPr/>
          <p:nvPr/>
        </p:nvSpPr>
        <p:spPr>
          <a:xfrm>
            <a:off x="0" y="355680"/>
            <a:ext cx="9143640" cy="54360"/>
          </a:xfrm>
          <a:prstGeom prst="rect">
            <a:avLst/>
          </a:prstGeom>
          <a:solidFill>
            <a:srgbClr val="D7D2D8">
              <a:alpha val="49803"/>
            </a:srgbClr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9700" lIns="90000" spcFirstLastPara="1" rIns="90000" wrap="square" tIns="9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49"/>
          <p:cNvSpPr/>
          <p:nvPr/>
        </p:nvSpPr>
        <p:spPr>
          <a:xfrm>
            <a:off x="533520" y="5867280"/>
            <a:ext cx="807696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9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49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49"/>
          <p:cNvSpPr txBox="1"/>
          <p:nvPr>
            <p:ph idx="10" type="dt"/>
          </p:nvPr>
        </p:nvSpPr>
        <p:spPr>
          <a:xfrm>
            <a:off x="6586560" y="572040"/>
            <a:ext cx="95688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49"/>
          <p:cNvSpPr txBox="1"/>
          <p:nvPr>
            <p:ph idx="11" type="ftr"/>
          </p:nvPr>
        </p:nvSpPr>
        <p:spPr>
          <a:xfrm>
            <a:off x="5257800" y="572040"/>
            <a:ext cx="132516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49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/>
          <p:nvPr/>
        </p:nvSpPr>
        <p:spPr>
          <a:xfrm>
            <a:off x="5407200" y="463680"/>
            <a:ext cx="3063600" cy="262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0" lIns="90000" spcFirstLastPara="1" rIns="9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51"/>
          <p:cNvSpPr/>
          <p:nvPr/>
        </p:nvSpPr>
        <p:spPr>
          <a:xfrm>
            <a:off x="0" y="0"/>
            <a:ext cx="9143640" cy="3553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51"/>
          <p:cNvSpPr/>
          <p:nvPr/>
        </p:nvSpPr>
        <p:spPr>
          <a:xfrm>
            <a:off x="0" y="7560"/>
            <a:ext cx="9143640" cy="2055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51"/>
          <p:cNvSpPr/>
          <p:nvPr/>
        </p:nvSpPr>
        <p:spPr>
          <a:xfrm>
            <a:off x="0" y="355680"/>
            <a:ext cx="9143640" cy="54360"/>
          </a:xfrm>
          <a:prstGeom prst="rect">
            <a:avLst/>
          </a:prstGeom>
          <a:solidFill>
            <a:srgbClr val="D7D2D8">
              <a:alpha val="49803"/>
            </a:srgbClr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9700" lIns="90000" spcFirstLastPara="1" rIns="90000" wrap="square" tIns="9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51"/>
          <p:cNvSpPr/>
          <p:nvPr/>
        </p:nvSpPr>
        <p:spPr>
          <a:xfrm>
            <a:off x="533520" y="5867280"/>
            <a:ext cx="807696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1"/>
          <p:cNvSpPr txBox="1"/>
          <p:nvPr>
            <p:ph type="title"/>
          </p:nvPr>
        </p:nvSpPr>
        <p:spPr>
          <a:xfrm>
            <a:off x="380880" y="1066680"/>
            <a:ext cx="8381520" cy="99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Google Shape;45;p51"/>
          <p:cNvSpPr txBox="1"/>
          <p:nvPr>
            <p:ph idx="1" type="body"/>
          </p:nvPr>
        </p:nvSpPr>
        <p:spPr>
          <a:xfrm>
            <a:off x="380880" y="2095200"/>
            <a:ext cx="4041360" cy="426240"/>
          </a:xfrm>
          <a:prstGeom prst="rect">
            <a:avLst/>
          </a:prstGeom>
          <a:solidFill>
            <a:schemeClr val="accent2">
              <a:alpha val="24705"/>
            </a:schemeClr>
          </a:solidFill>
          <a:ln cap="flat" cmpd="sng" w="12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51"/>
          <p:cNvSpPr txBox="1"/>
          <p:nvPr>
            <p:ph idx="2" type="body"/>
          </p:nvPr>
        </p:nvSpPr>
        <p:spPr>
          <a:xfrm>
            <a:off x="4721400" y="2095200"/>
            <a:ext cx="4041360" cy="426240"/>
          </a:xfrm>
          <a:prstGeom prst="rect">
            <a:avLst/>
          </a:prstGeom>
          <a:solidFill>
            <a:schemeClr val="accent2">
              <a:alpha val="24705"/>
            </a:schemeClr>
          </a:solidFill>
          <a:ln cap="flat" cmpd="sng" w="12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51"/>
          <p:cNvSpPr txBox="1"/>
          <p:nvPr>
            <p:ph idx="3" type="body"/>
          </p:nvPr>
        </p:nvSpPr>
        <p:spPr>
          <a:xfrm>
            <a:off x="380880" y="2527920"/>
            <a:ext cx="4041360" cy="362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51"/>
          <p:cNvSpPr txBox="1"/>
          <p:nvPr>
            <p:ph idx="4" type="body"/>
          </p:nvPr>
        </p:nvSpPr>
        <p:spPr>
          <a:xfrm>
            <a:off x="4718160" y="2527920"/>
            <a:ext cx="4041360" cy="362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51"/>
          <p:cNvSpPr txBox="1"/>
          <p:nvPr>
            <p:ph idx="10" type="dt"/>
          </p:nvPr>
        </p:nvSpPr>
        <p:spPr>
          <a:xfrm>
            <a:off x="6586560" y="572040"/>
            <a:ext cx="95688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51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51"/>
          <p:cNvSpPr txBox="1"/>
          <p:nvPr>
            <p:ph idx="11" type="ftr"/>
          </p:nvPr>
        </p:nvSpPr>
        <p:spPr>
          <a:xfrm>
            <a:off x="5257800" y="572040"/>
            <a:ext cx="132516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"/>
          <p:cNvSpPr/>
          <p:nvPr/>
        </p:nvSpPr>
        <p:spPr>
          <a:xfrm>
            <a:off x="5407200" y="463680"/>
            <a:ext cx="3063600" cy="262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0" lIns="90000" spcFirstLastPara="1" rIns="9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53"/>
          <p:cNvSpPr/>
          <p:nvPr/>
        </p:nvSpPr>
        <p:spPr>
          <a:xfrm>
            <a:off x="0" y="0"/>
            <a:ext cx="9143640" cy="3553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53"/>
          <p:cNvSpPr/>
          <p:nvPr/>
        </p:nvSpPr>
        <p:spPr>
          <a:xfrm>
            <a:off x="0" y="7560"/>
            <a:ext cx="9143640" cy="2055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53"/>
          <p:cNvSpPr/>
          <p:nvPr/>
        </p:nvSpPr>
        <p:spPr>
          <a:xfrm>
            <a:off x="0" y="355680"/>
            <a:ext cx="9143640" cy="54360"/>
          </a:xfrm>
          <a:prstGeom prst="rect">
            <a:avLst/>
          </a:prstGeom>
          <a:solidFill>
            <a:srgbClr val="D7D2D8">
              <a:alpha val="49803"/>
            </a:srgbClr>
          </a:solidFill>
          <a:ln>
            <a:noFill/>
          </a:ln>
          <a:effectLst>
            <a:outerShdw blurRad="51480" rotWithShape="0" dir="5400000" dist="25560">
              <a:srgbClr val="000000">
                <a:alpha val="40000"/>
              </a:srgbClr>
            </a:outerShdw>
          </a:effectLst>
        </p:spPr>
        <p:txBody>
          <a:bodyPr anchorCtr="0" anchor="ctr" bIns="9700" lIns="90000" spcFirstLastPara="1" rIns="90000" wrap="square" tIns="9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53"/>
          <p:cNvSpPr/>
          <p:nvPr/>
        </p:nvSpPr>
        <p:spPr>
          <a:xfrm>
            <a:off x="533520" y="5867280"/>
            <a:ext cx="807696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3"/>
          <p:cNvSpPr txBox="1"/>
          <p:nvPr>
            <p:ph type="title"/>
          </p:nvPr>
        </p:nvSpPr>
        <p:spPr>
          <a:xfrm>
            <a:off x="457200" y="1066680"/>
            <a:ext cx="8229240" cy="99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53"/>
          <p:cNvSpPr txBox="1"/>
          <p:nvPr>
            <p:ph idx="10" type="dt"/>
          </p:nvPr>
        </p:nvSpPr>
        <p:spPr>
          <a:xfrm>
            <a:off x="6583320" y="572040"/>
            <a:ext cx="95688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53"/>
          <p:cNvSpPr txBox="1"/>
          <p:nvPr>
            <p:ph idx="11" type="ftr"/>
          </p:nvPr>
        </p:nvSpPr>
        <p:spPr>
          <a:xfrm>
            <a:off x="5257800" y="572040"/>
            <a:ext cx="1325160" cy="42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53"/>
          <p:cNvSpPr txBox="1"/>
          <p:nvPr>
            <p:ph idx="12" type="sldNum"/>
          </p:nvPr>
        </p:nvSpPr>
        <p:spPr>
          <a:xfrm>
            <a:off x="8174160" y="1440"/>
            <a:ext cx="76176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20"/>
              <a:buFont typeface="Arial"/>
              <a:buNone/>
              <a:defRPr b="0" i="0" sz="11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53"/>
          <p:cNvSpPr txBox="1"/>
          <p:nvPr>
            <p:ph idx="1" type="body"/>
          </p:nvPr>
        </p:nvSpPr>
        <p:spPr>
          <a:xfrm>
            <a:off x="457200" y="1497600"/>
            <a:ext cx="8229240" cy="3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>
            <p:ph idx="4294967295" type="subTitle"/>
          </p:nvPr>
        </p:nvSpPr>
        <p:spPr>
          <a:xfrm>
            <a:off x="1783440" y="4409280"/>
            <a:ext cx="5902560" cy="1208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9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40" u="none" cap="none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</a:t>
            </a:r>
            <a:endParaRPr b="0" i="0" sz="3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9400" marR="0" rtl="0" algn="ctr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None/>
            </a:pPr>
            <a:r>
              <a:rPr b="0" i="0" lang="en-US" sz="3740" u="none" cap="none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Systems</a:t>
            </a:r>
            <a:endParaRPr b="0" i="0" sz="3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9400" marR="0" rtl="0" algn="ctr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None/>
            </a:pPr>
            <a:r>
              <a:t/>
            </a:r>
            <a:endParaRPr b="0" i="0" sz="3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sz="3740" strike="noStrike">
              <a:solidFill>
                <a:schemeClr val="dk1"/>
              </a:solidFill>
            </a:endParaRPr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802800" y="1493640"/>
            <a:ext cx="7538400" cy="426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3903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Locations:</a:t>
            </a:r>
            <a:endParaRPr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9039" lvl="1" marL="61416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 database: A database that supports data located at a single site;</a:t>
            </a:r>
            <a:endParaRPr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9039" lvl="1" marL="61416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database: A database that supports data distributed across different sites;</a:t>
            </a:r>
            <a:endParaRPr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9039" lvl="1" marL="61416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database: A database that is created and maintained using cloud data services that provide defined performance measures for the database, such as Amazon AWS.</a:t>
            </a:r>
            <a:endParaRPr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838080" y="1447920"/>
            <a:ext cx="7538400" cy="426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type of data stored in the database:</a:t>
            </a:r>
            <a:endParaRPr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General-purpose databases: Contains a wide variety of data used in multiple disciplines</a:t>
            </a:r>
            <a:endParaRPr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Discipline-specific databases: Contains data focused on specific subject areas</a:t>
            </a:r>
            <a:endParaRPr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0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838080" y="1447920"/>
            <a:ext cx="7538400" cy="426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they will be used and the time sensitivity of the information gathered from them: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database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Designed to support a company’s day-to-day operations; also known as an online transaction processing (OLTP) database, transactional database, or production database.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1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457200" y="137160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9680" lvl="1" marL="613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1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Analytical database</a:t>
            </a: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Stores historical data and business metrics used exclusively for tactical or strategic decision making. Two main components: 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79" lvl="2" marL="860759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Noto Sans Symbols"/>
              <a:buChar char="▪"/>
            </a:pPr>
            <a:r>
              <a:rPr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warehouse: Stores data in a format optimized for decision support </a:t>
            </a:r>
            <a:endParaRPr i="0" sz="22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79" lvl="2" marL="860759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Noto Sans Symbols"/>
              <a:buChar char="▪"/>
            </a:pPr>
            <a:r>
              <a:rPr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analytical processing (OLAP) front end</a:t>
            </a:r>
            <a:endParaRPr i="0" sz="22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6839" lvl="3" marL="11008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60"/>
              <a:buFont typeface="Noto Sans Symbols"/>
              <a:buChar char="▪"/>
            </a:pPr>
            <a:r>
              <a:rPr b="0" i="0" lang="en-US" sz="206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Tools for retrieving, processing, and modeling data from the data warehouse</a:t>
            </a:r>
            <a:endParaRPr b="0" i="0" sz="206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562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2060"/>
              </a:buClr>
              <a:buSzPts val="2240"/>
              <a:buFont typeface="Times New Roman"/>
              <a:buNone/>
            </a:pPr>
            <a:r>
              <a:t/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420"/>
              <a:buFont typeface="Arial"/>
              <a:buNone/>
            </a:pPr>
            <a:r>
              <a:t/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2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457200" y="137160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reflect the degree to which the data is structured: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Unstructured data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exists in their original raw state.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Structured data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results of formatting unstructured data to facilitate storage, use, and the generation of information.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79" lvl="2" marL="860759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is applied based on the type of processing to be performed.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Semistructured data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been processed to some extent.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9680" lvl="1" marL="613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lang="en-US" sz="262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Semi-structured data contains 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organizational structure, but does not follow a rigid table format. The storage and management of semi-structured data are addressed by a new generation of databases, including </a:t>
            </a: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XML databases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1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Extensible Markup Language (XML)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79" lvl="2" marL="860759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text</a:t>
            </a:r>
            <a:r>
              <a:rPr lang="en-US" sz="242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-based</a:t>
            </a: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language used to represent data </a:t>
            </a:r>
            <a:r>
              <a:rPr lang="en-US" sz="242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tags and hierarchical structure</a:t>
            </a: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79" lvl="2" marL="860759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XML database supports the storage, management</a:t>
            </a:r>
            <a:r>
              <a:rPr lang="en-US" sz="242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query </a:t>
            </a: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semi-structured XML data.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420"/>
              <a:buFont typeface="Arial"/>
              <a:buNone/>
            </a:pPr>
            <a:r>
              <a:t/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Design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activities that focus on the design of the database structure that will be used to store and manage end-user data.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Well-designed database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Facilitates data management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Generates accurate and valuable information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Poorly designed database causes difficult-to-trace errors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5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Evolution of File System Data Processing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16"/>
          <p:cNvGrpSpPr/>
          <p:nvPr/>
        </p:nvGrpSpPr>
        <p:grpSpPr>
          <a:xfrm>
            <a:off x="589320" y="1565314"/>
            <a:ext cx="7894320" cy="4265691"/>
            <a:chOff x="0" y="754"/>
            <a:chExt cx="7894320" cy="4265691"/>
          </a:xfrm>
        </p:grpSpPr>
        <p:sp>
          <p:nvSpPr>
            <p:cNvPr id="208" name="Google Shape;208;p16"/>
            <p:cNvSpPr/>
            <p:nvPr/>
          </p:nvSpPr>
          <p:spPr>
            <a:xfrm>
              <a:off x="0" y="3212147"/>
              <a:ext cx="7894320" cy="1054298"/>
            </a:xfrm>
            <a:prstGeom prst="rect">
              <a:avLst/>
            </a:prstGeom>
            <a:gradFill>
              <a:gsLst>
                <a:gs pos="0">
                  <a:srgbClr val="C2D9F7"/>
                </a:gs>
                <a:gs pos="55000">
                  <a:srgbClr val="75B1EF"/>
                </a:gs>
                <a:gs pos="100000">
                  <a:srgbClr val="5891C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6"/>
            <p:cNvSpPr txBox="1"/>
            <p:nvPr/>
          </p:nvSpPr>
          <p:spPr>
            <a:xfrm>
              <a:off x="0" y="3212147"/>
              <a:ext cx="7894320" cy="569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File System Redux: Modern End-User Productivity Tools </a:t>
              </a:r>
              <a:endParaRPr b="0" i="0" sz="20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0" y="3760382"/>
              <a:ext cx="7894320" cy="484977"/>
            </a:xfrm>
            <a:prstGeom prst="rect">
              <a:avLst/>
            </a:prstGeom>
            <a:solidFill>
              <a:srgbClr val="CFDDEE">
                <a:alpha val="89803"/>
              </a:srgbClr>
            </a:solidFill>
            <a:ln cap="flat" cmpd="sng" w="9525">
              <a:solidFill>
                <a:srgbClr val="CFDDE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0" y="3760382"/>
              <a:ext cx="7894320" cy="484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113775" spcFirstLastPara="1" rIns="113775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Includes spreadsheet programs such as Microsoft Excel</a:t>
              </a:r>
              <a:endParaRPr b="0" i="0" sz="1600" u="none" cap="none" strike="noStrike">
                <a:solidFill>
                  <a:srgbClr val="002060"/>
                </a:solidFill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 rot="10800000">
              <a:off x="0" y="1606450"/>
              <a:ext cx="7894320" cy="162151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BACFFA"/>
                </a:gs>
                <a:gs pos="55000">
                  <a:srgbClr val="5997F9"/>
                </a:gs>
                <a:gs pos="100000">
                  <a:srgbClr val="2375C5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0" y="1606450"/>
              <a:ext cx="7894320" cy="569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Computerized File Systems</a:t>
              </a:r>
              <a:endParaRPr b="0" i="0" sz="20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0" y="2175601"/>
              <a:ext cx="7894320" cy="484831"/>
            </a:xfrm>
            <a:prstGeom prst="rect">
              <a:avLst/>
            </a:prstGeom>
            <a:solidFill>
              <a:srgbClr val="CBD7EF">
                <a:alpha val="89803"/>
              </a:srgbClr>
            </a:solidFill>
            <a:ln cap="flat" cmpd="sng" w="9525">
              <a:solidFill>
                <a:srgbClr val="CBD7E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0" y="2175601"/>
              <a:ext cx="7894320" cy="484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113775" spcFirstLastPara="1" rIns="113775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processing (DP) specialist</a:t>
              </a:r>
              <a:r>
                <a:rPr b="0" i="0" lang="en-US" sz="160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Created a computer-based system that would track data and produce required reports</a:t>
              </a:r>
              <a:endParaRPr b="0" i="0" sz="1600" u="none" cap="none" strike="noStrike">
                <a:solidFill>
                  <a:srgbClr val="002060"/>
                </a:solidFill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 rot="10800000">
              <a:off x="0" y="754"/>
              <a:ext cx="7894320" cy="162151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D0D5E2"/>
                </a:gs>
                <a:gs pos="55000">
                  <a:srgbClr val="96A7C2"/>
                </a:gs>
                <a:gs pos="100000">
                  <a:srgbClr val="75849C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 txBox="1"/>
            <p:nvPr/>
          </p:nvSpPr>
          <p:spPr>
            <a:xfrm>
              <a:off x="0" y="754"/>
              <a:ext cx="7894320" cy="569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Manual File Systems</a:t>
              </a:r>
              <a:endParaRPr b="0" i="0" sz="20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0" y="569904"/>
              <a:ext cx="7894320" cy="484831"/>
            </a:xfrm>
            <a:prstGeom prst="rect">
              <a:avLst/>
            </a:prstGeom>
            <a:solidFill>
              <a:srgbClr val="D7DBE1">
                <a:alpha val="89803"/>
              </a:srgbClr>
            </a:solidFill>
            <a:ln cap="flat" cmpd="sng" w="9525">
              <a:solidFill>
                <a:srgbClr val="D7DBE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0" y="569904"/>
              <a:ext cx="7894320" cy="484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113775" spcFirstLastPara="1" rIns="113775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Accomplished through a system of file folders and filing cabinets</a:t>
              </a:r>
              <a:endParaRPr b="0" i="0" sz="1600" u="none" cap="none" strike="noStrike">
                <a:solidFill>
                  <a:srgbClr val="002060"/>
                </a:solidFill>
              </a:endParaRPr>
            </a:p>
          </p:txBody>
        </p:sp>
      </p:grpSp>
      <p:sp>
        <p:nvSpPr>
          <p:cNvPr id="220" name="Google Shape;220;p16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1.2 - Basic File Terminology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228" name="Google Shape;2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28800"/>
            <a:ext cx="8316360" cy="297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title"/>
          </p:nvPr>
        </p:nvSpPr>
        <p:spPr>
          <a:xfrm>
            <a:off x="457200" y="60948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1.8 - A Simple File System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236" name="Google Shape;2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80" y="1752480"/>
            <a:ext cx="8000640" cy="393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title"/>
          </p:nvPr>
        </p:nvSpPr>
        <p:spPr>
          <a:xfrm>
            <a:off x="457200" y="380880"/>
            <a:ext cx="8229240" cy="91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Objectives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>
            <p:ph idx="1" type="body"/>
          </p:nvPr>
        </p:nvSpPr>
        <p:spPr>
          <a:xfrm>
            <a:off x="457200" y="114300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32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chapter, you will learn: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69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difference between data and information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69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 database is, various types of databases, and why they are valuable assets for decision making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69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importance of database design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69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modern databases evolved from file systems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69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flaws in file system data management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69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components of a database system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69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functions of a database management system (DBMS)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2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9034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ct val="10000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 with File System Data Processing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4" name="Google Shape;244;p19"/>
          <p:cNvGrpSpPr/>
          <p:nvPr/>
        </p:nvGrpSpPr>
        <p:grpSpPr>
          <a:xfrm>
            <a:off x="873720" y="1674019"/>
            <a:ext cx="7538720" cy="3763801"/>
            <a:chOff x="0" y="109459"/>
            <a:chExt cx="7538720" cy="3763801"/>
          </a:xfrm>
        </p:grpSpPr>
        <p:sp>
          <p:nvSpPr>
            <p:cNvPr id="245" name="Google Shape;245;p19"/>
            <p:cNvSpPr/>
            <p:nvPr/>
          </p:nvSpPr>
          <p:spPr>
            <a:xfrm>
              <a:off x="0" y="360379"/>
              <a:ext cx="75387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376936" y="109459"/>
              <a:ext cx="5277104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2D9F7"/>
                </a:gs>
                <a:gs pos="55000">
                  <a:srgbClr val="75B1EF"/>
                </a:gs>
                <a:gs pos="100000">
                  <a:srgbClr val="5891C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401434" y="133957"/>
              <a:ext cx="5228108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Lengthy development times</a:t>
              </a:r>
              <a:endParaRPr b="0" i="0" sz="1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0" y="1131499"/>
              <a:ext cx="75387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267FD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376936" y="880579"/>
              <a:ext cx="5277104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ACFFA"/>
                </a:gs>
                <a:gs pos="55000">
                  <a:srgbClr val="5997F9"/>
                </a:gs>
                <a:gs pos="100000">
                  <a:srgbClr val="2375C5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401434" y="905077"/>
              <a:ext cx="5228108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Difficulty of getting quick answers</a:t>
              </a:r>
              <a:endParaRPr b="0" i="0" sz="1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0" y="1776320"/>
              <a:ext cx="75387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345439" y="1702882"/>
              <a:ext cx="5277104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0D5E2"/>
                </a:gs>
                <a:gs pos="55000">
                  <a:srgbClr val="96A7C2"/>
                </a:gs>
                <a:gs pos="100000">
                  <a:srgbClr val="75849C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369937" y="1727380"/>
              <a:ext cx="5228108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Complex system administration</a:t>
              </a:r>
              <a:endParaRPr b="0" i="0" sz="1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0" y="2673739"/>
              <a:ext cx="75387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376936" y="2422819"/>
              <a:ext cx="5277104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5E1E6"/>
                </a:gs>
                <a:gs pos="55000">
                  <a:srgbClr val="7ABFCD"/>
                </a:gs>
                <a:gs pos="100000">
                  <a:srgbClr val="5396A1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401434" y="2447317"/>
              <a:ext cx="5228108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Lack of security and limited data sharing</a:t>
              </a:r>
              <a:endParaRPr b="0" i="0" sz="1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0" y="3444860"/>
              <a:ext cx="75387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376936" y="3193940"/>
              <a:ext cx="5277104" cy="5018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BD6DD"/>
                </a:gs>
                <a:gs pos="55000">
                  <a:srgbClr val="B3A5B8"/>
                </a:gs>
                <a:gs pos="100000">
                  <a:srgbClr val="918594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401434" y="3218438"/>
              <a:ext cx="5228108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Extensive programming</a:t>
              </a:r>
              <a:endParaRPr b="0" i="0" sz="1700" u="none" cap="none" strike="noStrike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Extensive Programming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changes in the original file would require a program to: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Reads a record from the original file;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Transforms the original data to conform to the new structure’s storage requirements;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Writes the transformed data into the new file structure;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Repeats the </a:t>
            </a:r>
            <a:r>
              <a:rPr lang="en-US" sz="24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preceding</a:t>
            </a:r>
            <a:r>
              <a:rPr b="0" i="0" lang="en-US" sz="24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steps for each record in the original file.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type="title"/>
          </p:nvPr>
        </p:nvSpPr>
        <p:spPr>
          <a:xfrm>
            <a:off x="457200" y="60948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and Data Dependence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1"/>
          <p:cNvSpPr txBox="1"/>
          <p:nvPr>
            <p:ph idx="1" type="body"/>
          </p:nvPr>
        </p:nvSpPr>
        <p:spPr>
          <a:xfrm>
            <a:off x="457200" y="1829880"/>
            <a:ext cx="8229240" cy="380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3903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file system is structural dependence.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9039" lvl="0" marL="3412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dependence</a:t>
            </a: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Access to a file is dependent on its structure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0400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file system programs are modified to conform to a new file structure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9039" lvl="0" marL="3412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independence</a:t>
            </a: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structure is changed without affecting the application’s ability to access the data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620"/>
              <a:buFont typeface="Arial"/>
              <a:buNone/>
            </a:pPr>
            <a:r>
              <a:t/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1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>
            <p:ph type="title"/>
          </p:nvPr>
        </p:nvSpPr>
        <p:spPr>
          <a:xfrm>
            <a:off x="457200" y="60948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and Data Dependence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 txBox="1"/>
          <p:nvPr>
            <p:ph idx="1" type="body"/>
          </p:nvPr>
        </p:nvSpPr>
        <p:spPr>
          <a:xfrm>
            <a:off x="762120" y="1600200"/>
            <a:ext cx="7538400" cy="426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dependence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access changes when data storage characteristics change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independence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storage characteristics can be changed without affecting the program’s ability to access the data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22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>
            <p:ph type="title"/>
          </p:nvPr>
        </p:nvSpPr>
        <p:spPr>
          <a:xfrm>
            <a:off x="457200" y="60948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Redundancy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3"/>
          <p:cNvSpPr txBox="1"/>
          <p:nvPr>
            <p:ph idx="1" type="body"/>
          </p:nvPr>
        </p:nvSpPr>
        <p:spPr>
          <a:xfrm>
            <a:off x="457200" y="1752480"/>
            <a:ext cx="8229240" cy="3580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903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Unnecessarily storing same data at different places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9039" lvl="0" marL="3412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Islands of information</a:t>
            </a: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Scattered data locations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0400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the probability of having different versions of the same data  	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3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/>
          <p:nvPr>
            <p:ph type="title"/>
          </p:nvPr>
        </p:nvSpPr>
        <p:spPr>
          <a:xfrm>
            <a:off x="533520" y="6858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Redundancy Implications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 txBox="1"/>
          <p:nvPr>
            <p:ph idx="1" type="body"/>
          </p:nvPr>
        </p:nvSpPr>
        <p:spPr>
          <a:xfrm>
            <a:off x="457200" y="1829880"/>
            <a:ext cx="8229240" cy="388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data security: Having multiple copies of data increases the chances of the data to be susceptible to unauthorized access. 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inconsistency: when different and conflicting versions of the same data appear in different places.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entry errors: likely to occur when complex entries are made in different files.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integrity problems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24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type="title"/>
          </p:nvPr>
        </p:nvSpPr>
        <p:spPr>
          <a:xfrm>
            <a:off x="533520" y="6858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Redundancy Implications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5"/>
          <p:cNvSpPr txBox="1"/>
          <p:nvPr>
            <p:ph idx="1" type="body"/>
          </p:nvPr>
        </p:nvSpPr>
        <p:spPr>
          <a:xfrm>
            <a:off x="457200" y="1829880"/>
            <a:ext cx="8229240" cy="388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anomaly</a:t>
            </a: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Develops when not all of the required changes in the redundant data are made successfully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5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/>
          <p:nvPr>
            <p:ph type="title"/>
          </p:nvPr>
        </p:nvSpPr>
        <p:spPr>
          <a:xfrm>
            <a:off x="533520" y="6858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 Anomaly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26"/>
          <p:cNvGrpSpPr/>
          <p:nvPr/>
        </p:nvGrpSpPr>
        <p:grpSpPr>
          <a:xfrm>
            <a:off x="990720" y="1842619"/>
            <a:ext cx="7254240" cy="3528361"/>
            <a:chOff x="0" y="13819"/>
            <a:chExt cx="7254240" cy="3528361"/>
          </a:xfrm>
        </p:grpSpPr>
        <p:sp>
          <p:nvSpPr>
            <p:cNvPr id="314" name="Google Shape;314;p26"/>
            <p:cNvSpPr/>
            <p:nvPr/>
          </p:nvSpPr>
          <p:spPr>
            <a:xfrm>
              <a:off x="0" y="412339"/>
              <a:ext cx="7254240" cy="68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362712" y="13819"/>
              <a:ext cx="5077968" cy="7970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2D9F7"/>
                </a:gs>
                <a:gs pos="55000">
                  <a:srgbClr val="75B1EF"/>
                </a:gs>
                <a:gs pos="100000">
                  <a:srgbClr val="5891C2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401620" y="52727"/>
              <a:ext cx="5000152" cy="71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1925" spcFirstLastPara="1" rIns="1919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Update Anomalies </a:t>
              </a:r>
              <a:endParaRPr b="0" i="0" sz="2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0" y="1637059"/>
              <a:ext cx="7254240" cy="68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267FD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62712" y="1238539"/>
              <a:ext cx="5077968" cy="7970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ACFFA"/>
                </a:gs>
                <a:gs pos="55000">
                  <a:srgbClr val="5997F9"/>
                </a:gs>
                <a:gs pos="100000">
                  <a:srgbClr val="2375C5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401620" y="1277447"/>
              <a:ext cx="5000152" cy="71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1925" spcFirstLastPara="1" rIns="1919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Insertion Anomalies</a:t>
              </a:r>
              <a:endParaRPr b="0" i="0" sz="27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0" y="2861780"/>
              <a:ext cx="7254240" cy="68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362712" y="2463259"/>
              <a:ext cx="5077968" cy="7970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0D5E2"/>
                </a:gs>
                <a:gs pos="55000">
                  <a:srgbClr val="96A7C2"/>
                </a:gs>
                <a:gs pos="100000">
                  <a:srgbClr val="75849C"/>
                </a:gs>
              </a:gsLst>
              <a:path path="circle">
                <a:fillToRect b="100%" l="0%" r="100%" t="0%"/>
              </a:path>
              <a:tileRect b="0%" l="-100%" r="0%" t="-100%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 txBox="1"/>
            <p:nvPr/>
          </p:nvSpPr>
          <p:spPr>
            <a:xfrm>
              <a:off x="401620" y="2502167"/>
              <a:ext cx="5000152" cy="71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1925" spcFirstLastPara="1" rIns="1919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Deletion Anomalies  </a:t>
              </a:r>
              <a:endParaRPr b="0" i="0" sz="2700" u="none" cap="none" strike="noStrike">
                <a:solidFill>
                  <a:schemeClr val="lt1"/>
                </a:solidFill>
              </a:endParaRPr>
            </a:p>
          </p:txBody>
        </p:sp>
      </p:grpSp>
      <p:sp>
        <p:nvSpPr>
          <p:cNvPr id="323" name="Google Shape;323;p26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Systems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7"/>
          <p:cNvSpPr txBox="1"/>
          <p:nvPr>
            <p:ph idx="1" type="body"/>
          </p:nvPr>
        </p:nvSpPr>
        <p:spPr>
          <a:xfrm>
            <a:off x="457200" y="144792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559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Logically related data stored in a single logical data repository (to users), </a:t>
            </a:r>
            <a:r>
              <a:rPr lang="en-US" sz="242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hysically distributed among multiple storage facilities</a:t>
            </a:r>
            <a:r>
              <a:rPr lang="en-US" sz="242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(disks, servers, locations)</a:t>
            </a:r>
            <a:endParaRPr sz="242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45720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 eliminates most of file system’s problems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generation DBMS software: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080" lvl="2" marL="71640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Stores data structures, relationships between structures, and access paths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3080" lvl="2" marL="71640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Defines, stores, and manages all access paths and components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2620"/>
              <a:buFont typeface="Arial"/>
              <a:buNone/>
            </a:pPr>
            <a:r>
              <a:t/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27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type="title"/>
          </p:nvPr>
        </p:nvSpPr>
        <p:spPr>
          <a:xfrm>
            <a:off x="457200" y="60948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1.9 - Contrasting Database and File Systems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8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339" name="Google Shape;3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905120"/>
            <a:ext cx="6171840" cy="388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idx="4294967295" type="title"/>
          </p:nvPr>
        </p:nvSpPr>
        <p:spPr>
          <a:xfrm>
            <a:off x="690840" y="380880"/>
            <a:ext cx="7822800" cy="99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versus Information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>
            <p:ph idx="4294967295" type="body"/>
          </p:nvPr>
        </p:nvSpPr>
        <p:spPr>
          <a:xfrm>
            <a:off x="609480" y="1828800"/>
            <a:ext cx="3772080" cy="426240"/>
          </a:xfrm>
          <a:prstGeom prst="rect">
            <a:avLst/>
          </a:prstGeom>
          <a:solidFill>
            <a:srgbClr val="143F6A">
              <a:alpha val="24705"/>
            </a:srgbClr>
          </a:solidFill>
          <a:ln cap="flat" cmpd="sng" w="12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28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70"/>
              <a:buFont typeface="Times New Roman"/>
              <a:buNone/>
            </a:pPr>
            <a:r>
              <a:rPr b="1" i="0" lang="en-US" sz="177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b="0" i="0" sz="17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3"/>
          <p:cNvSpPr txBox="1"/>
          <p:nvPr>
            <p:ph idx="4294967295" type="body"/>
          </p:nvPr>
        </p:nvSpPr>
        <p:spPr>
          <a:xfrm>
            <a:off x="4724280" y="1828800"/>
            <a:ext cx="3772080" cy="426240"/>
          </a:xfrm>
          <a:prstGeom prst="rect">
            <a:avLst/>
          </a:prstGeom>
          <a:solidFill>
            <a:srgbClr val="143F6A">
              <a:alpha val="24705"/>
            </a:srgbClr>
          </a:solidFill>
          <a:ln cap="flat" cmpd="sng" w="126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28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70"/>
              <a:buFont typeface="Times New Roman"/>
              <a:buNone/>
            </a:pPr>
            <a:r>
              <a:rPr b="1" i="0" lang="en-US" sz="177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</a:t>
            </a:r>
            <a:endParaRPr b="0" i="0" sz="17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3"/>
          <p:cNvSpPr txBox="1"/>
          <p:nvPr>
            <p:ph idx="4294967295" type="body"/>
          </p:nvPr>
        </p:nvSpPr>
        <p:spPr>
          <a:xfrm>
            <a:off x="660240" y="2527560"/>
            <a:ext cx="3772080" cy="311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 facts 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not been processed to reveal their meaning to end users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blocks of information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management </a:t>
            </a:r>
            <a:endParaRPr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79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Generation, storage, and retrieval of data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ts val="1870"/>
              <a:buFont typeface="Arial"/>
              <a:buNone/>
            </a:pPr>
            <a:r>
              <a:t/>
            </a:r>
            <a:endParaRPr b="0" i="0" sz="187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3"/>
          <p:cNvSpPr txBox="1"/>
          <p:nvPr>
            <p:ph idx="4294967295" type="body"/>
          </p:nvPr>
        </p:nvSpPr>
        <p:spPr>
          <a:xfrm>
            <a:off x="4708440" y="2527560"/>
            <a:ext cx="3772080" cy="311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Produced by processing raw data to reveal its meaning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Requires context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Bedrock of knowledge </a:t>
            </a:r>
            <a:endParaRPr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be accurate, relevant, and timely to enable good decision making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3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/>
          <p:nvPr>
            <p:ph type="title"/>
          </p:nvPr>
        </p:nvSpPr>
        <p:spPr>
          <a:xfrm>
            <a:off x="457200" y="53352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1.10 - The Database System Environment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76520"/>
            <a:ext cx="8011800" cy="408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 Functions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0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5" name="Google Shape;355;p30"/>
          <p:cNvGrpSpPr/>
          <p:nvPr/>
        </p:nvGrpSpPr>
        <p:grpSpPr>
          <a:xfrm>
            <a:off x="802800" y="1493640"/>
            <a:ext cx="7538400" cy="4408920"/>
            <a:chOff x="802800" y="1493640"/>
            <a:chExt cx="7538400" cy="4408920"/>
          </a:xfrm>
        </p:grpSpPr>
        <p:sp>
          <p:nvSpPr>
            <p:cNvPr id="356" name="Google Shape;356;p30"/>
            <p:cNvSpPr/>
            <p:nvPr/>
          </p:nvSpPr>
          <p:spPr>
            <a:xfrm>
              <a:off x="802800" y="1493640"/>
              <a:ext cx="7538400" cy="590760"/>
            </a:xfrm>
            <a:custGeom>
              <a:rect b="b" l="l" r="r" t="t"/>
              <a:pathLst>
                <a:path extrusionOk="0" h="632506" w="777236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  <a:gradFill>
              <a:gsLst>
                <a:gs pos="0">
                  <a:srgbClr val="5B92C2"/>
                </a:gs>
                <a:gs pos="45000">
                  <a:srgbClr val="79B1EE"/>
                </a:gs>
                <a:gs pos="100000">
                  <a:srgbClr val="C4DAF6"/>
                </a:gs>
              </a:gsLst>
              <a:lin ang="13500000" scaled="0"/>
            </a:gradFill>
            <a:ln cap="flat" cmpd="sng" w="9525">
              <a:solidFill>
                <a:srgbClr val="629DD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03300" lIns="103300" spcFirstLastPara="1" rIns="103300" wrap="square" tIns="103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6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dictionary management</a:t>
              </a:r>
              <a:endParaRPr b="0" i="0" sz="1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802800" y="2166120"/>
              <a:ext cx="7538400" cy="538920"/>
            </a:xfrm>
            <a:custGeom>
              <a:rect b="b" l="l" r="r" t="t"/>
              <a:pathLst>
                <a:path extrusionOk="0" h="578565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578565"/>
                  </a:lnTo>
                  <a:lnTo>
                    <a:pt x="0" y="5785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23750" lIns="239400" spcFirstLastPara="1" rIns="132825" wrap="square" tIns="2375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679"/>
                <a:buFont typeface="Noto Sans Symbols"/>
                <a:buChar char="∙"/>
              </a:pPr>
              <a:r>
                <a:rPr b="1" i="0" lang="en-US" sz="1679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dictionary</a:t>
              </a:r>
              <a:r>
                <a:rPr b="0" i="0" lang="en-US" sz="1679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Stores definitions of the data elements and their relationships</a:t>
              </a:r>
              <a:endParaRPr b="0" i="0" sz="16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802800" y="2680200"/>
              <a:ext cx="7538400" cy="590760"/>
            </a:xfrm>
            <a:custGeom>
              <a:rect b="b" l="l" r="r" t="t"/>
              <a:pathLst>
                <a:path extrusionOk="0" h="632506" w="777236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  <a:gradFill>
              <a:gsLst>
                <a:gs pos="0">
                  <a:srgbClr val="445FA0"/>
                </a:gs>
                <a:gs pos="45000">
                  <a:srgbClr val="7387CD"/>
                </a:gs>
                <a:gs pos="100000">
                  <a:srgbClr val="C4CBE7"/>
                </a:gs>
              </a:gsLst>
              <a:lin ang="13500000" scaled="0"/>
            </a:gradFill>
            <a:ln>
              <a:noFill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03300" lIns="103300" spcFirstLastPara="1" rIns="103300" wrap="square" tIns="103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6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storage management</a:t>
              </a:r>
              <a:endParaRPr b="0" i="0" sz="1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802800" y="3296880"/>
              <a:ext cx="7538400" cy="538920"/>
            </a:xfrm>
            <a:custGeom>
              <a:rect b="b" l="l" r="r" t="t"/>
              <a:pathLst>
                <a:path extrusionOk="0" h="578565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578565"/>
                  </a:lnTo>
                  <a:lnTo>
                    <a:pt x="0" y="5785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23750" lIns="239400" spcFirstLastPara="1" rIns="132825" wrap="square" tIns="2375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679"/>
                <a:buFont typeface="Noto Sans Symbols"/>
                <a:buChar char="∙"/>
              </a:pPr>
              <a:r>
                <a:rPr b="1" i="0" lang="en-US" sz="1679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Performance tuning</a:t>
              </a:r>
              <a:r>
                <a:rPr b="0" i="0" lang="en-US" sz="1679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Ensures efficient performance of the database in terms of storage and access speed </a:t>
              </a:r>
              <a:endParaRPr b="0" i="0" sz="16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802800" y="3836160"/>
              <a:ext cx="7538400" cy="590760"/>
            </a:xfrm>
            <a:custGeom>
              <a:rect b="b" l="l" r="r" t="t"/>
              <a:pathLst>
                <a:path extrusionOk="0" h="632506" w="777236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  <a:gradFill>
              <a:gsLst>
                <a:gs pos="0">
                  <a:srgbClr val="76859D"/>
                </a:gs>
                <a:gs pos="45000">
                  <a:srgbClr val="96A7C3"/>
                </a:gs>
                <a:gs pos="100000">
                  <a:srgbClr val="D0D7E3"/>
                </a:gs>
              </a:gsLst>
              <a:lin ang="13500000" scaled="0"/>
            </a:gradFill>
            <a:ln cap="flat" cmpd="sng" w="9525">
              <a:solidFill>
                <a:srgbClr val="7F8FA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03300" lIns="103300" spcFirstLastPara="1" rIns="103300" wrap="square" tIns="103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6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transformation and presentation</a:t>
              </a:r>
              <a:endParaRPr b="0" i="0" sz="1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802800" y="4551840"/>
              <a:ext cx="7538400" cy="401040"/>
            </a:xfrm>
            <a:custGeom>
              <a:rect b="b" l="l" r="r" t="t"/>
              <a:pathLst>
                <a:path extrusionOk="0" h="430560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430560"/>
                  </a:lnTo>
                  <a:lnTo>
                    <a:pt x="0" y="4305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23750" lIns="239400" spcFirstLastPara="1" rIns="132825" wrap="square" tIns="2375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679"/>
                <a:buFont typeface="Noto Sans Symbols"/>
                <a:buChar char="∙"/>
              </a:pPr>
              <a:r>
                <a:rPr b="0" i="0" lang="en-US" sz="1679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Transforms entered data to conform to required data structures </a:t>
              </a:r>
              <a:endParaRPr b="0" i="0" sz="16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802800" y="4885200"/>
              <a:ext cx="7538400" cy="590760"/>
            </a:xfrm>
            <a:custGeom>
              <a:rect b="b" l="l" r="r" t="t"/>
              <a:pathLst>
                <a:path extrusionOk="0" h="632506" w="7772366">
                  <a:moveTo>
                    <a:pt x="0" y="105420"/>
                  </a:moveTo>
                  <a:cubicBezTo>
                    <a:pt x="0" y="47198"/>
                    <a:pt x="47198" y="0"/>
                    <a:pt x="105420" y="0"/>
                  </a:cubicBezTo>
                  <a:lnTo>
                    <a:pt x="7666946" y="0"/>
                  </a:lnTo>
                  <a:cubicBezTo>
                    <a:pt x="7725168" y="0"/>
                    <a:pt x="7772366" y="47198"/>
                    <a:pt x="7772366" y="105420"/>
                  </a:cubicBezTo>
                  <a:lnTo>
                    <a:pt x="7772366" y="527086"/>
                  </a:lnTo>
                  <a:cubicBezTo>
                    <a:pt x="7772366" y="585308"/>
                    <a:pt x="7725168" y="632506"/>
                    <a:pt x="7666946" y="632506"/>
                  </a:cubicBezTo>
                  <a:lnTo>
                    <a:pt x="105420" y="632506"/>
                  </a:lnTo>
                  <a:cubicBezTo>
                    <a:pt x="47198" y="632506"/>
                    <a:pt x="0" y="585308"/>
                    <a:pt x="0" y="527086"/>
                  </a:cubicBezTo>
                  <a:lnTo>
                    <a:pt x="0" y="105420"/>
                  </a:lnTo>
                  <a:close/>
                </a:path>
              </a:pathLst>
            </a:custGeom>
            <a:gradFill>
              <a:gsLst>
                <a:gs pos="0">
                  <a:srgbClr val="5396A2"/>
                </a:gs>
                <a:gs pos="45000">
                  <a:srgbClr val="7BC0CE"/>
                </a:gs>
                <a:gs pos="100000">
                  <a:srgbClr val="C7E1E6"/>
                </a:gs>
              </a:gsLst>
              <a:lin ang="13500000" scaled="0"/>
            </a:gradFill>
            <a:ln cap="flat" cmpd="sng" w="9525">
              <a:solidFill>
                <a:srgbClr val="5AA2A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03300" lIns="103300" spcFirstLastPara="1" rIns="103300" wrap="square" tIns="103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6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Security management</a:t>
              </a:r>
              <a:endParaRPr b="0" i="0" sz="1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802800" y="5501520"/>
              <a:ext cx="7538400" cy="401040"/>
            </a:xfrm>
            <a:custGeom>
              <a:rect b="b" l="l" r="r" t="t"/>
              <a:pathLst>
                <a:path extrusionOk="0" h="430560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430560"/>
                  </a:lnTo>
                  <a:lnTo>
                    <a:pt x="0" y="4305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23750" lIns="239400" spcFirstLastPara="1" rIns="132825" wrap="square" tIns="2375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679"/>
                <a:buFont typeface="Noto Sans Symbols"/>
                <a:buChar char="∙"/>
              </a:pPr>
              <a:r>
                <a:rPr b="0" i="0" lang="en-US" sz="1679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Enforces user security and data privacy </a:t>
              </a:r>
              <a:endParaRPr b="0" i="0" sz="16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 Functions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1" name="Google Shape;371;p31"/>
          <p:cNvGrpSpPr/>
          <p:nvPr/>
        </p:nvGrpSpPr>
        <p:grpSpPr>
          <a:xfrm>
            <a:off x="802800" y="1564560"/>
            <a:ext cx="7538400" cy="4133880"/>
            <a:chOff x="802800" y="1564560"/>
            <a:chExt cx="7538400" cy="4133880"/>
          </a:xfrm>
        </p:grpSpPr>
        <p:sp>
          <p:nvSpPr>
            <p:cNvPr id="372" name="Google Shape;372;p31"/>
            <p:cNvSpPr/>
            <p:nvPr/>
          </p:nvSpPr>
          <p:spPr>
            <a:xfrm>
              <a:off x="802800" y="1564560"/>
              <a:ext cx="7538400" cy="676800"/>
            </a:xfrm>
            <a:custGeom>
              <a:rect b="b" l="l" r="r" t="t"/>
              <a:pathLst>
                <a:path extrusionOk="0" h="725399" w="8077200">
                  <a:moveTo>
                    <a:pt x="0" y="120902"/>
                  </a:moveTo>
                  <a:cubicBezTo>
                    <a:pt x="0" y="54130"/>
                    <a:pt x="54130" y="0"/>
                    <a:pt x="120902" y="0"/>
                  </a:cubicBezTo>
                  <a:lnTo>
                    <a:pt x="7956298" y="0"/>
                  </a:lnTo>
                  <a:cubicBezTo>
                    <a:pt x="8023070" y="0"/>
                    <a:pt x="8077200" y="54130"/>
                    <a:pt x="8077200" y="120902"/>
                  </a:cubicBezTo>
                  <a:lnTo>
                    <a:pt x="8077200" y="604497"/>
                  </a:lnTo>
                  <a:cubicBezTo>
                    <a:pt x="8077200" y="671269"/>
                    <a:pt x="8023070" y="725399"/>
                    <a:pt x="7956298" y="725399"/>
                  </a:cubicBezTo>
                  <a:lnTo>
                    <a:pt x="120902" y="725399"/>
                  </a:lnTo>
                  <a:cubicBezTo>
                    <a:pt x="54130" y="725399"/>
                    <a:pt x="0" y="671269"/>
                    <a:pt x="0" y="604497"/>
                  </a:cubicBezTo>
                  <a:lnTo>
                    <a:pt x="0" y="120902"/>
                  </a:lnTo>
                  <a:close/>
                </a:path>
              </a:pathLst>
            </a:custGeom>
            <a:solidFill>
              <a:srgbClr val="629DD1"/>
            </a:solidFill>
            <a:ln cap="flat" cmpd="sng" w="19050">
              <a:solidFill>
                <a:srgbClr val="4874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43275" lIns="143275" spcFirstLastPara="1" rIns="143275" wrap="square" tIns="143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2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Multiuser access control</a:t>
              </a:r>
              <a:endParaRPr b="0" i="0" sz="26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802800" y="2370600"/>
              <a:ext cx="7396200" cy="682560"/>
            </a:xfrm>
            <a:custGeom>
              <a:rect b="b" l="l" r="r" t="t"/>
              <a:pathLst>
                <a:path extrusionOk="0" h="1026720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1026720"/>
                  </a:lnTo>
                  <a:lnTo>
                    <a:pt x="0" y="10267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6700" lIns="239400" spcFirstLastPara="1" rIns="205900" wrap="square" tIns="3670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870"/>
                <a:buFont typeface="Noto Sans Symbols"/>
                <a:buChar char="∙"/>
              </a:pPr>
              <a:r>
                <a:rPr b="0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Sophisticated algorithms ensure that multiple users can access the database concurrently without compromising its integrity</a:t>
              </a:r>
              <a:endParaRPr b="0" i="0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802800" y="3129120"/>
              <a:ext cx="7538400" cy="676800"/>
            </a:xfrm>
            <a:custGeom>
              <a:rect b="b" l="l" r="r" t="t"/>
              <a:pathLst>
                <a:path extrusionOk="0" h="725399" w="8077200">
                  <a:moveTo>
                    <a:pt x="0" y="120902"/>
                  </a:moveTo>
                  <a:cubicBezTo>
                    <a:pt x="0" y="54130"/>
                    <a:pt x="54130" y="0"/>
                    <a:pt x="120902" y="0"/>
                  </a:cubicBezTo>
                  <a:lnTo>
                    <a:pt x="7956298" y="0"/>
                  </a:lnTo>
                  <a:cubicBezTo>
                    <a:pt x="8023070" y="0"/>
                    <a:pt x="8077200" y="54130"/>
                    <a:pt x="8077200" y="120902"/>
                  </a:cubicBezTo>
                  <a:lnTo>
                    <a:pt x="8077200" y="604497"/>
                  </a:lnTo>
                  <a:cubicBezTo>
                    <a:pt x="8077200" y="671269"/>
                    <a:pt x="8023070" y="725399"/>
                    <a:pt x="7956298" y="725399"/>
                  </a:cubicBezTo>
                  <a:lnTo>
                    <a:pt x="120902" y="725399"/>
                  </a:lnTo>
                  <a:cubicBezTo>
                    <a:pt x="54130" y="725399"/>
                    <a:pt x="0" y="671269"/>
                    <a:pt x="0" y="604497"/>
                  </a:cubicBezTo>
                  <a:lnTo>
                    <a:pt x="0" y="120902"/>
                  </a:lnTo>
                  <a:close/>
                </a:path>
              </a:pathLst>
            </a:custGeom>
            <a:gradFill>
              <a:gsLst>
                <a:gs pos="0">
                  <a:srgbClr val="445FA0"/>
                </a:gs>
                <a:gs pos="45000">
                  <a:srgbClr val="7387CD"/>
                </a:gs>
                <a:gs pos="100000">
                  <a:srgbClr val="C4CBE7"/>
                </a:gs>
              </a:gsLst>
              <a:lin ang="13500000" scaled="0"/>
            </a:gradFill>
            <a:ln>
              <a:noFill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43275" lIns="143275" spcFirstLastPara="1" rIns="143275" wrap="square" tIns="143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2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Backup and recovery management</a:t>
              </a:r>
              <a:endParaRPr b="0" i="0" sz="26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802800" y="4006440"/>
              <a:ext cx="7396200" cy="479520"/>
            </a:xfrm>
            <a:custGeom>
              <a:rect b="b" l="l" r="r" t="t"/>
              <a:pathLst>
                <a:path extrusionOk="0" h="721912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721912"/>
                  </a:lnTo>
                  <a:lnTo>
                    <a:pt x="0" y="7219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6700" lIns="239400" spcFirstLastPara="1" rIns="205900" wrap="square" tIns="3670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870"/>
                <a:buFont typeface="Noto Sans Symbols"/>
                <a:buChar char="∙"/>
              </a:pPr>
              <a:r>
                <a:rPr b="0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Enables recovery of the database after a failure</a:t>
              </a:r>
              <a:endParaRPr b="0" i="0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802800" y="4489560"/>
              <a:ext cx="7538400" cy="676800"/>
            </a:xfrm>
            <a:custGeom>
              <a:rect b="b" l="l" r="r" t="t"/>
              <a:pathLst>
                <a:path extrusionOk="0" h="725399" w="8077200">
                  <a:moveTo>
                    <a:pt x="0" y="120902"/>
                  </a:moveTo>
                  <a:cubicBezTo>
                    <a:pt x="0" y="54130"/>
                    <a:pt x="54130" y="0"/>
                    <a:pt x="120902" y="0"/>
                  </a:cubicBezTo>
                  <a:lnTo>
                    <a:pt x="7956298" y="0"/>
                  </a:lnTo>
                  <a:cubicBezTo>
                    <a:pt x="8023070" y="0"/>
                    <a:pt x="8077200" y="54130"/>
                    <a:pt x="8077200" y="120902"/>
                  </a:cubicBezTo>
                  <a:lnTo>
                    <a:pt x="8077200" y="604497"/>
                  </a:lnTo>
                  <a:cubicBezTo>
                    <a:pt x="8077200" y="671269"/>
                    <a:pt x="8023070" y="725399"/>
                    <a:pt x="7956298" y="725399"/>
                  </a:cubicBezTo>
                  <a:lnTo>
                    <a:pt x="120902" y="725399"/>
                  </a:lnTo>
                  <a:cubicBezTo>
                    <a:pt x="54130" y="725399"/>
                    <a:pt x="0" y="671269"/>
                    <a:pt x="0" y="604497"/>
                  </a:cubicBezTo>
                  <a:lnTo>
                    <a:pt x="0" y="120902"/>
                  </a:lnTo>
                  <a:close/>
                </a:path>
              </a:pathLst>
            </a:custGeom>
            <a:gradFill>
              <a:gsLst>
                <a:gs pos="0">
                  <a:srgbClr val="76859D"/>
                </a:gs>
                <a:gs pos="45000">
                  <a:srgbClr val="96A7C3"/>
                </a:gs>
                <a:gs pos="100000">
                  <a:srgbClr val="D0D7E3"/>
                </a:gs>
              </a:gsLst>
              <a:lin ang="13500000" scaled="0"/>
            </a:gradFill>
            <a:ln>
              <a:noFill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43275" lIns="143275" spcFirstLastPara="1" rIns="143275" wrap="square" tIns="143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2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integrity management </a:t>
              </a:r>
              <a:endParaRPr b="0" i="0" sz="26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802800" y="5357880"/>
              <a:ext cx="7396200" cy="340560"/>
            </a:xfrm>
            <a:custGeom>
              <a:rect b="b" l="l" r="r" t="t"/>
              <a:pathLst>
                <a:path extrusionOk="0" h="513360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513360"/>
                  </a:lnTo>
                  <a:lnTo>
                    <a:pt x="0" y="5133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6700" lIns="239400" spcFirstLastPara="1" rIns="205900" wrap="square" tIns="3670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870"/>
                <a:buFont typeface="Noto Sans Symbols"/>
                <a:buChar char="∙"/>
              </a:pPr>
              <a:r>
                <a:rPr b="0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Minimizes redundancy and maximizes consistency</a:t>
              </a:r>
              <a:endParaRPr b="0" i="0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 Functions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5" name="Google Shape;385;p32"/>
          <p:cNvGrpSpPr/>
          <p:nvPr/>
        </p:nvGrpSpPr>
        <p:grpSpPr>
          <a:xfrm>
            <a:off x="802800" y="1564560"/>
            <a:ext cx="7751880" cy="4046400"/>
            <a:chOff x="802800" y="1564560"/>
            <a:chExt cx="7751880" cy="4046400"/>
          </a:xfrm>
        </p:grpSpPr>
        <p:sp>
          <p:nvSpPr>
            <p:cNvPr id="386" name="Google Shape;386;p32"/>
            <p:cNvSpPr/>
            <p:nvPr/>
          </p:nvSpPr>
          <p:spPr>
            <a:xfrm>
              <a:off x="802800" y="1564560"/>
              <a:ext cx="7751880" cy="875160"/>
            </a:xfrm>
            <a:custGeom>
              <a:rect b="b" l="l" r="r" t="t"/>
              <a:pathLst>
                <a:path extrusionOk="0" h="936000" w="80772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7921197" y="0"/>
                  </a:lnTo>
                  <a:cubicBezTo>
                    <a:pt x="8007355" y="0"/>
                    <a:pt x="8077200" y="69845"/>
                    <a:pt x="8077200" y="156003"/>
                  </a:cubicBezTo>
                  <a:lnTo>
                    <a:pt x="8077200" y="779997"/>
                  </a:lnTo>
                  <a:cubicBezTo>
                    <a:pt x="8077200" y="866155"/>
                    <a:pt x="8007355" y="936000"/>
                    <a:pt x="79211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  <a:gradFill>
              <a:gsLst>
                <a:gs pos="0">
                  <a:srgbClr val="5B92C2"/>
                </a:gs>
                <a:gs pos="45000">
                  <a:srgbClr val="79B1EE"/>
                </a:gs>
                <a:gs pos="100000">
                  <a:srgbClr val="C4DAF6"/>
                </a:gs>
              </a:gsLst>
              <a:lin ang="13500000" scaled="0"/>
            </a:gradFill>
            <a:ln cap="flat" cmpd="sng" w="9525">
              <a:solidFill>
                <a:srgbClr val="629DD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28150" lIns="128150" spcFirstLastPara="1" rIns="128150" wrap="square" tIns="12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4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Database access languages and application programming interfaces </a:t>
              </a:r>
              <a:endParaRPr b="0" i="0" sz="22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02800" y="2489040"/>
              <a:ext cx="7751880" cy="1351080"/>
            </a:xfrm>
            <a:custGeom>
              <a:rect b="b" l="l" r="r" t="t"/>
              <a:pathLst>
                <a:path extrusionOk="0" h="1863000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1863000"/>
                  </a:lnTo>
                  <a:lnTo>
                    <a:pt x="0" y="1863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25900" lIns="239400" spcFirstLastPara="1" rIns="146150" wrap="square" tIns="2590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1870"/>
                <a:buFont typeface="Noto Sans Symbols"/>
                <a:buChar char="∙"/>
              </a:pPr>
              <a:r>
                <a:rPr b="1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Query language</a:t>
              </a:r>
              <a:r>
                <a:rPr b="0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Lets the user specify what must be done without having to specify how </a:t>
              </a:r>
              <a:endParaRPr b="0" i="0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3480" lvl="1" marL="213480" marR="0" rtl="0" algn="l">
                <a:lnSpc>
                  <a:spcPct val="90000"/>
                </a:lnSpc>
                <a:spcBef>
                  <a:spcPts val="374"/>
                </a:spcBef>
                <a:spcAft>
                  <a:spcPts val="0"/>
                </a:spcAft>
                <a:buClr>
                  <a:srgbClr val="0E58C4"/>
                </a:buClr>
                <a:buSzPts val="1870"/>
                <a:buFont typeface="Noto Sans Symbols"/>
                <a:buChar char="∙"/>
              </a:pPr>
              <a:r>
                <a:rPr b="1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Structured Query Language (SQL)</a:t>
              </a:r>
              <a:r>
                <a:rPr b="0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r>
                <a:rPr b="1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i="0" lang="en-US" sz="187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facto query language and data access standard supported by the majority of DBMS vendors</a:t>
              </a:r>
              <a:endParaRPr b="0" i="0" sz="18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02800" y="3769200"/>
              <a:ext cx="7751880" cy="875160"/>
            </a:xfrm>
            <a:custGeom>
              <a:rect b="b" l="l" r="r" t="t"/>
              <a:pathLst>
                <a:path extrusionOk="0" h="936000" w="80772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7921197" y="0"/>
                  </a:lnTo>
                  <a:cubicBezTo>
                    <a:pt x="8007355" y="0"/>
                    <a:pt x="8077200" y="69845"/>
                    <a:pt x="8077200" y="156003"/>
                  </a:cubicBezTo>
                  <a:lnTo>
                    <a:pt x="8077200" y="779997"/>
                  </a:lnTo>
                  <a:cubicBezTo>
                    <a:pt x="8077200" y="866155"/>
                    <a:pt x="8007355" y="936000"/>
                    <a:pt x="79211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  <a:gradFill>
              <a:gsLst>
                <a:gs pos="0">
                  <a:srgbClr val="445FA0"/>
                </a:gs>
                <a:gs pos="45000">
                  <a:srgbClr val="7387CD"/>
                </a:gs>
                <a:gs pos="100000">
                  <a:srgbClr val="C4CBE7"/>
                </a:gs>
              </a:gsLst>
              <a:lin ang="13500000" scaled="0"/>
            </a:gradFill>
            <a:ln>
              <a:noFill/>
            </a:ln>
            <a:effectLst>
              <a:outerShdw blurRad="50760" rotWithShape="0" dir="5400000" dist="25560">
                <a:srgbClr val="000000">
                  <a:alpha val="44705"/>
                </a:srgbClr>
              </a:outerShdw>
            </a:effectLst>
          </p:spPr>
          <p:txBody>
            <a:bodyPr anchorCtr="0" anchor="ctr" bIns="128150" lIns="128150" spcFirstLastPara="1" rIns="128150" wrap="square" tIns="128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4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Database communication interfaces</a:t>
              </a:r>
              <a:endParaRPr b="0" i="0" sz="22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02800" y="4836240"/>
              <a:ext cx="7751880" cy="774720"/>
            </a:xfrm>
            <a:custGeom>
              <a:rect b="b" l="l" r="r" t="t"/>
              <a:pathLst>
                <a:path extrusionOk="0" h="828000" w="8077200">
                  <a:moveTo>
                    <a:pt x="0" y="0"/>
                  </a:moveTo>
                  <a:lnTo>
                    <a:pt x="8077200" y="0"/>
                  </a:lnTo>
                  <a:lnTo>
                    <a:pt x="80772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25900" lIns="239400" spcFirstLastPara="1" rIns="146150" wrap="square" tIns="25900">
              <a:noAutofit/>
            </a:bodyPr>
            <a:lstStyle/>
            <a:p>
              <a:pPr indent="-213480" lvl="1" marL="21348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58C4"/>
                </a:buClr>
                <a:buSzPts val="2060"/>
                <a:buFont typeface="Noto Sans Symbols"/>
                <a:buChar char="∙"/>
              </a:pPr>
              <a:r>
                <a:rPr b="0" i="0" lang="en-US" sz="206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Accept end-user requests via multiple, different network environments  </a:t>
              </a:r>
              <a:endParaRPr b="0" i="0" sz="20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Disadvantages of Database Systems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3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7" name="Google Shape;397;p33"/>
          <p:cNvGrpSpPr/>
          <p:nvPr/>
        </p:nvGrpSpPr>
        <p:grpSpPr>
          <a:xfrm>
            <a:off x="802800" y="1594860"/>
            <a:ext cx="7538720" cy="4206600"/>
            <a:chOff x="0" y="30300"/>
            <a:chExt cx="7538720" cy="4206600"/>
          </a:xfrm>
        </p:grpSpPr>
        <p:sp>
          <p:nvSpPr>
            <p:cNvPr id="398" name="Google Shape;398;p33"/>
            <p:cNvSpPr/>
            <p:nvPr/>
          </p:nvSpPr>
          <p:spPr>
            <a:xfrm>
              <a:off x="0" y="310740"/>
              <a:ext cx="7538720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5F9D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376936" y="30300"/>
              <a:ext cx="5277104" cy="560880"/>
            </a:xfrm>
            <a:prstGeom prst="roundRect">
              <a:avLst>
                <a:gd fmla="val 16667" name="adj"/>
              </a:avLst>
            </a:prstGeom>
            <a:solidFill>
              <a:srgbClr val="5F9DD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3"/>
            <p:cNvSpPr txBox="1"/>
            <p:nvPr/>
          </p:nvSpPr>
          <p:spPr>
            <a:xfrm>
              <a:off x="404316" y="57680"/>
              <a:ext cx="5222344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Increased costs</a:t>
              </a:r>
              <a:endParaRPr b="0" i="0" sz="19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0" y="1172580"/>
              <a:ext cx="7538720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267F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376936" y="892140"/>
              <a:ext cx="5277104" cy="560880"/>
            </a:xfrm>
            <a:prstGeom prst="roundRect">
              <a:avLst>
                <a:gd fmla="val 16667" name="adj"/>
              </a:avLst>
            </a:prstGeom>
            <a:solidFill>
              <a:srgbClr val="267FD5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3"/>
            <p:cNvSpPr txBox="1"/>
            <p:nvPr/>
          </p:nvSpPr>
          <p:spPr>
            <a:xfrm>
              <a:off x="404316" y="919520"/>
              <a:ext cx="5222344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Management complexity</a:t>
              </a:r>
              <a:endParaRPr b="0" i="0" sz="19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0" y="2034420"/>
              <a:ext cx="7538720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376936" y="1753980"/>
              <a:ext cx="5277104" cy="56088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3"/>
            <p:cNvSpPr txBox="1"/>
            <p:nvPr/>
          </p:nvSpPr>
          <p:spPr>
            <a:xfrm>
              <a:off x="404316" y="1781360"/>
              <a:ext cx="5222344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Maintaining currency</a:t>
              </a:r>
              <a:endParaRPr b="0" i="0" sz="19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0" y="2896260"/>
              <a:ext cx="7538720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376936" y="2615820"/>
              <a:ext cx="5277104" cy="56088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3"/>
            <p:cNvSpPr txBox="1"/>
            <p:nvPr/>
          </p:nvSpPr>
          <p:spPr>
            <a:xfrm>
              <a:off x="404316" y="2643200"/>
              <a:ext cx="5222344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Vendor dependence</a:t>
              </a:r>
              <a:endParaRPr b="0" i="0" sz="1900" u="none" cap="none" strike="noStrike">
                <a:solidFill>
                  <a:schemeClr val="lt1"/>
                </a:solidFill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0" y="3758100"/>
              <a:ext cx="7538720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376936" y="3477660"/>
              <a:ext cx="5277104" cy="56088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3"/>
            <p:cNvSpPr txBox="1"/>
            <p:nvPr/>
          </p:nvSpPr>
          <p:spPr>
            <a:xfrm>
              <a:off x="404316" y="3505040"/>
              <a:ext cx="5222344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9450" spcFirstLastPara="1" rIns="199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Frequent upgrade/replacement cycles</a:t>
              </a:r>
              <a:endParaRPr b="0" i="0" sz="1900" u="none" cap="none" strike="noStrike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"/>
          <p:cNvSpPr txBox="1"/>
          <p:nvPr>
            <p:ph type="title"/>
          </p:nvPr>
        </p:nvSpPr>
        <p:spPr>
          <a:xfrm>
            <a:off x="762120" y="914400"/>
            <a:ext cx="7680600" cy="99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1.3 - Database Career Opportunities</a:t>
            </a:r>
            <a:br>
              <a:rPr lang="en-US" sz="4000"/>
            </a:b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4"/>
          <p:cNvSpPr txBox="1"/>
          <p:nvPr>
            <p:ph idx="12" type="sldNum"/>
          </p:nvPr>
        </p:nvSpPr>
        <p:spPr>
          <a:xfrm>
            <a:off x="8174160" y="1440"/>
            <a:ext cx="76176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420" name="Google Shape;42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905120"/>
            <a:ext cx="6400440" cy="39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4"/>
          <p:cNvSpPr/>
          <p:nvPr/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Real-World Example: Amazon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1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Amazon uses massive databases to manage products, customers, orders, and deliveries.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databases track real-time transactions such as purchases and payments.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Analytical databases analyze customer behavior, recommendations, and sales trends.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DBMS ensures millions of users can shop simultaneously without data conflicts.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Real-World Example: Banks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2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Banks use databases to store customer accounts, balances, and transaction histories.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DBMSs guarantee accuracy and consistency when money is transferred.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Concurrency control ensures multiple ATMs can access the same account safely.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 features protect sensitive financial data from unauthorized access.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740"/>
              <a:buFont typeface="Times New Roman"/>
              <a:buNone/>
            </a:pPr>
            <a:r>
              <a:rPr b="0" lang="en-US" sz="374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Real-World Example: Hospitals</a:t>
            </a:r>
            <a:endParaRPr b="0" sz="374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3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Hospitals store patient records, lab results, and billing data in databases.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Databases allow doctors, nurses, and administrators to share accurate information.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integrity is critical—incorrect data can lead to medical errors.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62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controls ensure only authorized personnel view sensitive patient data.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Introducing the Database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762120" y="1600200"/>
            <a:ext cx="7848360" cy="426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35484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Shared, integrated computer structure that stores a collection of: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161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End-user data --- raw facts of interest to end users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161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Metadata:</a:t>
            </a: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 about data, through which end-user data are integrated and managed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0032" lvl="2" marL="10000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b="0"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data characteristics, how the data is structured, and how</a:t>
            </a:r>
            <a:r>
              <a:rPr lang="en-US" sz="224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different pieces of data relate to each other. </a:t>
            </a:r>
            <a:endParaRPr b="0" i="0" sz="22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5484" lvl="0" marL="3412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management system (DBMS)</a:t>
            </a:r>
            <a:r>
              <a:rPr b="0" i="0" lang="en-US" sz="26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collection of programs that </a:t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52" lvl="2" marL="8618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b="0"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 the database structure </a:t>
            </a:r>
            <a:endParaRPr b="0" i="0" sz="22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51" lvl="2" marL="861839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b="0"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access to the data stored in the database</a:t>
            </a:r>
            <a:endParaRPr b="0" i="0" sz="224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51" lvl="2" marL="861839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▪"/>
            </a:pPr>
            <a:r>
              <a:rPr lang="en-US" sz="224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DBMS, the database would be difficult and unsafe to use</a:t>
            </a:r>
            <a:endParaRPr sz="224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6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4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the DBMS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Intermediary between the user and the database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Enables data to be shared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Presents the end user with an integrated view of the data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Receives and translates application requests into operations required to fulfill the requests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8680" lvl="0" marL="3409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Hides database’s internal complexity from the application programs and users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5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457200" y="60948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3200"/>
              <a:buFont typeface="Times New Roman"/>
              <a:buNone/>
            </a:pPr>
            <a:r>
              <a:rPr b="0" lang="en-US" sz="32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1.3 - The DBMS Manages the Interaction between the End User and the Database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80" y="1752480"/>
            <a:ext cx="7979760" cy="392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the DBMS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380880" y="1371600"/>
            <a:ext cx="82292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8764" lvl="1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data integration and less data inconsistency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7621" lvl="2" marL="71640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Noto Sans Symbols"/>
              <a:buChar char="▪"/>
            </a:pPr>
            <a:r>
              <a:rPr b="1"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inconsistency</a:t>
            </a:r>
            <a:r>
              <a:rPr b="0"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4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versions of the same data appear in different places</a:t>
            </a:r>
            <a:endParaRPr b="0" i="0" sz="22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8764" lvl="1" marL="3430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end-user productivity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8764" lvl="1" marL="34308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Improved: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084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sharing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084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security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084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access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6084" lvl="1" marL="61452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b="0"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 making</a:t>
            </a:r>
            <a:endParaRPr b="0"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0588" lvl="0" marL="34200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30"/>
              <a:buFont typeface="Noto Sans Symbols"/>
              <a:buChar char="▪"/>
            </a:pPr>
            <a:r>
              <a:rPr b="1" i="0" lang="en-US" sz="243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quality</a:t>
            </a:r>
            <a:r>
              <a:rPr b="0" i="0" lang="en-US" sz="243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43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3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comprehensive approach to </a:t>
            </a:r>
            <a:r>
              <a:rPr lang="en-US" sz="243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ensuring</a:t>
            </a:r>
            <a:r>
              <a:rPr b="0" i="0" lang="en-US" sz="243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data is accura</a:t>
            </a:r>
            <a:r>
              <a:rPr lang="en-US" sz="243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te, valid and timely</a:t>
            </a:r>
            <a:r>
              <a:rPr b="0" i="0" lang="en-US" sz="243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43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7"/>
          <p:cNvSpPr txBox="1"/>
          <p:nvPr>
            <p:ph idx="12" type="sldNum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81ed5c912_0_7"/>
          <p:cNvSpPr txBox="1"/>
          <p:nvPr>
            <p:ph type="title"/>
          </p:nvPr>
        </p:nvSpPr>
        <p:spPr>
          <a:xfrm>
            <a:off x="457200" y="426600"/>
            <a:ext cx="82293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b81ed5c912_0_7"/>
          <p:cNvSpPr txBox="1"/>
          <p:nvPr>
            <p:ph idx="1" type="body"/>
          </p:nvPr>
        </p:nvSpPr>
        <p:spPr>
          <a:xfrm>
            <a:off x="609480" y="1523880"/>
            <a:ext cx="80007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3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users the</a:t>
            </a: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support: Single user, multiuser, enterprise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13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Char char="▪"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location the data is located: Centralized, distributed, cloud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13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Char char="▪"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type of data they store: general purpose, discipline specific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13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they are used: operational, analytical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13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Char char="▪"/>
            </a:pP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structured their data is: structured databases, semi-structured databases, unstructured databases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g3b81ed5c912_0_7"/>
          <p:cNvSpPr txBox="1"/>
          <p:nvPr>
            <p:ph idx="12" type="sldNum"/>
          </p:nvPr>
        </p:nvSpPr>
        <p:spPr>
          <a:xfrm>
            <a:off x="8686800" y="6116400"/>
            <a:ext cx="456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81ed5c912_0_0"/>
          <p:cNvSpPr txBox="1"/>
          <p:nvPr>
            <p:ph type="title"/>
          </p:nvPr>
        </p:nvSpPr>
        <p:spPr>
          <a:xfrm>
            <a:off x="457200" y="426600"/>
            <a:ext cx="82293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5F9F"/>
              </a:buClr>
              <a:buSzPts val="4000"/>
              <a:buFont typeface="Times New Roman"/>
              <a:buNone/>
            </a:pPr>
            <a:r>
              <a:rPr b="0" lang="en-US" sz="4000" strike="noStrike">
                <a:solidFill>
                  <a:srgbClr val="1E5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Databases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b81ed5c912_0_0"/>
          <p:cNvSpPr txBox="1"/>
          <p:nvPr>
            <p:ph idx="1" type="body"/>
          </p:nvPr>
        </p:nvSpPr>
        <p:spPr>
          <a:xfrm>
            <a:off x="609480" y="1523880"/>
            <a:ext cx="80007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680" lvl="0" marL="340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Noto Sans Symbols"/>
              <a:buChar char="▪"/>
            </a:pPr>
            <a:r>
              <a:rPr i="0" lang="en-US" sz="2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users:</a:t>
            </a:r>
            <a:endParaRPr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Single-user database: Supports one user at a time</a:t>
            </a:r>
            <a:endParaRPr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80" lvl="2" marL="86076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210"/>
              <a:buFont typeface="Noto Sans Symbols"/>
              <a:buChar char="▪"/>
            </a:pPr>
            <a:r>
              <a:rPr i="0" lang="en-US" sz="221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Desktop database: Runs on PC</a:t>
            </a:r>
            <a:endParaRPr i="0" sz="221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9680" lvl="1" marL="61344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Multiuser database: Supports multiple users at the same time</a:t>
            </a:r>
            <a:endParaRPr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80" lvl="2" marL="86076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Workgroup databases: Supports a small number of users or a specific department within an organization.</a:t>
            </a:r>
            <a:endParaRPr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4480" lvl="2" marL="860760" marR="0" rtl="0" algn="l">
              <a:lnSpc>
                <a:spcPct val="100000"/>
              </a:lnSpc>
              <a:spcBef>
                <a:spcPts val="842"/>
              </a:spcBef>
              <a:spcAft>
                <a:spcPts val="0"/>
              </a:spcAft>
              <a:buClr>
                <a:srgbClr val="0070C0"/>
              </a:buClr>
              <a:buSzPts val="2420"/>
              <a:buFont typeface="Noto Sans Symbols"/>
              <a:buChar char="▪"/>
            </a:pPr>
            <a:r>
              <a:rPr i="0" lang="en-US" sz="242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database: Supports many users across many departments.</a:t>
            </a:r>
            <a:endParaRPr i="0" sz="24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g3b81ed5c912_0_0"/>
          <p:cNvSpPr txBox="1"/>
          <p:nvPr>
            <p:ph idx="12" type="sldNum"/>
          </p:nvPr>
        </p:nvSpPr>
        <p:spPr>
          <a:xfrm>
            <a:off x="8686800" y="6116400"/>
            <a:ext cx="456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2009-09-28T17:47:54Z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24</vt:i4>
  </property>
  <property fmtid="{D5CDD505-2E9C-101B-9397-08002B2CF9AE}" pid="3" name="PresentationFormat">
    <vt:lpwstr>Custom</vt:lpwstr>
  </property>
  <property fmtid="{D5CDD505-2E9C-101B-9397-08002B2CF9AE}" pid="4" name="Slides">
    <vt:i4>34</vt:i4>
  </property>
</Properties>
</file>