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859" r:id="rId1"/>
  </p:sldMasterIdLst>
  <p:notesMasterIdLst>
    <p:notesMasterId r:id="rId45"/>
  </p:notesMasterIdLst>
  <p:handoutMasterIdLst>
    <p:handoutMasterId r:id="rId46"/>
  </p:handoutMasterIdLst>
  <p:sldIdLst>
    <p:sldId id="447" r:id="rId2"/>
    <p:sldId id="325" r:id="rId3"/>
    <p:sldId id="326" r:id="rId4"/>
    <p:sldId id="327" r:id="rId5"/>
    <p:sldId id="408" r:id="rId6"/>
    <p:sldId id="410" r:id="rId7"/>
    <p:sldId id="411" r:id="rId8"/>
    <p:sldId id="412" r:id="rId9"/>
    <p:sldId id="413" r:id="rId10"/>
    <p:sldId id="335" r:id="rId11"/>
    <p:sldId id="415" r:id="rId12"/>
    <p:sldId id="414" r:id="rId13"/>
    <p:sldId id="443" r:id="rId14"/>
    <p:sldId id="417" r:id="rId15"/>
    <p:sldId id="418" r:id="rId16"/>
    <p:sldId id="419" r:id="rId17"/>
    <p:sldId id="420" r:id="rId18"/>
    <p:sldId id="422" r:id="rId19"/>
    <p:sldId id="428" r:id="rId20"/>
    <p:sldId id="429" r:id="rId21"/>
    <p:sldId id="421" r:id="rId22"/>
    <p:sldId id="448" r:id="rId23"/>
    <p:sldId id="424" r:id="rId24"/>
    <p:sldId id="446" r:id="rId25"/>
    <p:sldId id="431" r:id="rId26"/>
    <p:sldId id="432" r:id="rId27"/>
    <p:sldId id="425" r:id="rId28"/>
    <p:sldId id="451" r:id="rId29"/>
    <p:sldId id="452" r:id="rId30"/>
    <p:sldId id="453" r:id="rId31"/>
    <p:sldId id="454" r:id="rId32"/>
    <p:sldId id="455" r:id="rId33"/>
    <p:sldId id="426" r:id="rId34"/>
    <p:sldId id="433" r:id="rId35"/>
    <p:sldId id="435" r:id="rId36"/>
    <p:sldId id="437" r:id="rId37"/>
    <p:sldId id="439" r:id="rId38"/>
    <p:sldId id="440" r:id="rId39"/>
    <p:sldId id="390" r:id="rId40"/>
    <p:sldId id="442" r:id="rId41"/>
    <p:sldId id="393" r:id="rId42"/>
    <p:sldId id="449" r:id="rId43"/>
    <p:sldId id="450" r:id="rId4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C9CA"/>
    <a:srgbClr val="18B2B6"/>
    <a:srgbClr val="222222"/>
    <a:srgbClr val="FFFF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8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36"/>
    </p:cViewPr>
  </p:sorterViewPr>
  <p:notesViewPr>
    <p:cSldViewPr>
      <p:cViewPr varScale="1">
        <p:scale>
          <a:sx n="83" d="100"/>
          <a:sy n="83" d="100"/>
        </p:scale>
        <p:origin x="-2368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fld id="{D4CD549B-6DD5-43A8-92EA-4133B60CD91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571774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fld id="{D8AF5DF4-2674-4B8A-8E2D-CA8DBAAAB9F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451882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32896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45213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47123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3207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ECE594C-FC0C-4CD3-A4C7-0E1D48E83BA3}" type="slidenum">
              <a:rPr lang="en-US" altLang="en-US">
                <a:latin typeface="Times New Roman" panose="02020603050405020304" pitchFamily="18" charset="0"/>
              </a:rPr>
              <a:pPr/>
              <a:t>22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727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414382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74540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flipV="1">
            <a:off x="0" y="4137025"/>
            <a:ext cx="9144000" cy="4603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 useBgFill="1">
        <p:nvSpPr>
          <p:cNvPr id="4" name="Rounded Rectangle 3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 useBgFill="1">
        <p:nvSpPr>
          <p:cNvPr id="5" name="Rounded Rectangle 4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3962400"/>
            <a:ext cx="9144000" cy="244475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3970338"/>
            <a:ext cx="9144000" cy="141287"/>
          </a:xfrm>
          <a:prstGeom prst="rect">
            <a:avLst/>
          </a:prstGeom>
          <a:solidFill>
            <a:srgbClr val="00206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" name="TextBox 25"/>
          <p:cNvSpPr txBox="1">
            <a:spLocks noChangeArrowheads="1"/>
          </p:cNvSpPr>
          <p:nvPr userDrawn="1"/>
        </p:nvSpPr>
        <p:spPr bwMode="auto">
          <a:xfrm>
            <a:off x="533400" y="6352659"/>
            <a:ext cx="8077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indent="0" algn="ctr" defTabSz="8534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8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©2017</a:t>
            </a:r>
            <a:r>
              <a:rPr lang="en-US" altLang="en-US" sz="800" baseline="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 C</a:t>
            </a:r>
            <a:r>
              <a:rPr lang="en-US" altLang="en-US" sz="8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engage Learning®. May not be scanned, copied or duplicated, or posted to a publicly accessible website, in whole or in part,</a:t>
            </a:r>
            <a:r>
              <a:rPr lang="en-US" altLang="en-US" sz="800" baseline="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 except for use as permitted in a license distributed with a certain product or service or otherwise on a password-protected website or school-approved learning management system for classroom use.  </a:t>
            </a:r>
            <a:endParaRPr lang="en-US" altLang="en-US" sz="800" dirty="0" smtClean="0">
              <a:solidFill>
                <a:schemeClr val="bg1">
                  <a:lumMod val="65000"/>
                </a:schemeClr>
              </a:solidFill>
              <a:latin typeface="Calibri" pitchFamily="34" charset="0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584293" y="4724400"/>
            <a:ext cx="6324600" cy="1295400"/>
          </a:xfrm>
        </p:spPr>
        <p:txBody>
          <a:bodyPr>
            <a:noAutofit/>
          </a:bodyPr>
          <a:lstStyle>
            <a:lvl1pPr marL="64008" indent="0" algn="ctr">
              <a:buNone/>
              <a:defRPr sz="4000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9144000" cy="397033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7" name="Picture 16" descr="Screen Clippi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21" y="335903"/>
            <a:ext cx="8306959" cy="312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414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3EF2EC9B-CE85-4392-B06A-278641C08F0A}" type="datetimeFigureOut">
              <a:rPr lang="en-US"/>
              <a:pPr>
                <a:defRPr/>
              </a:pPr>
              <a:t>1/31/2023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A3C738-9BD2-4E63-A9D5-8C894A7146A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72947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ounded Rectangle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27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9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86800" y="6553200"/>
            <a:ext cx="457200" cy="3048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601962A-FBEF-41B2-AA98-8366B7373793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0" y="7938"/>
            <a:ext cx="9144000" cy="220662"/>
          </a:xfrm>
          <a:prstGeom prst="rect">
            <a:avLst/>
          </a:prstGeom>
          <a:solidFill>
            <a:srgbClr val="00206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4" name="Rectangle 23"/>
          <p:cNvSpPr/>
          <p:nvPr userDrawn="1"/>
        </p:nvSpPr>
        <p:spPr>
          <a:xfrm>
            <a:off x="0" y="381000"/>
            <a:ext cx="9144000" cy="58738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33" name="TextBox 8"/>
          <p:cNvSpPr txBox="1">
            <a:spLocks noChangeArrowheads="1"/>
          </p:cNvSpPr>
          <p:nvPr userDrawn="1"/>
        </p:nvSpPr>
        <p:spPr bwMode="auto">
          <a:xfrm>
            <a:off x="533400" y="6380946"/>
            <a:ext cx="807720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8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©2017</a:t>
            </a:r>
            <a:r>
              <a:rPr lang="en-US" altLang="en-US" sz="800" baseline="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 C</a:t>
            </a:r>
            <a:r>
              <a:rPr lang="en-US" altLang="en-US" sz="8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engage Learning®. May not be scanned, copied or duplicated, or posted to a publicly accessible website, in whole or in part,</a:t>
            </a:r>
            <a:r>
              <a:rPr lang="en-US" altLang="en-US" sz="800" baseline="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 except for use as permitted in a license distributed with a certain product or service or otherwise on a password-protected website or school-approved learning management system for classroom use.  </a:t>
            </a:r>
            <a:endParaRPr lang="en-US" altLang="en-US" sz="800" dirty="0" smtClean="0">
              <a:solidFill>
                <a:schemeClr val="bg1">
                  <a:lumMod val="65000"/>
                </a:schemeClr>
              </a:solidFill>
              <a:latin typeface="Calibri" pitchFamily="34" charset="0"/>
            </a:endParaRPr>
          </a:p>
          <a:p>
            <a:pPr algn="ctr">
              <a:defRPr/>
            </a:pPr>
            <a:r>
              <a:rPr lang="en-US" altLang="en-US" sz="900" dirty="0" smtClean="0">
                <a:solidFill>
                  <a:srgbClr val="262626"/>
                </a:solidFill>
                <a:latin typeface="Calibri" pitchFamily="34" charset="0"/>
              </a:rPr>
              <a:t>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accent3">
              <a:lumMod val="75000"/>
            </a:schemeClr>
          </a:solidFill>
          <a:latin typeface="+mn-lt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ts val="600"/>
        </a:spcAft>
        <a:buClr>
          <a:srgbClr val="0070C0"/>
        </a:buClr>
        <a:buFont typeface="Wingdings" panose="05000000000000000000" pitchFamily="2" charset="2"/>
        <a:buChar char="§"/>
        <a:defRPr sz="2800" kern="1200">
          <a:solidFill>
            <a:srgbClr val="002060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ts val="600"/>
        </a:spcAft>
        <a:buClr>
          <a:srgbClr val="0070C0"/>
        </a:buClr>
        <a:buFont typeface="Wingdings" panose="05000000000000000000" pitchFamily="2" charset="2"/>
        <a:buChar char="§"/>
        <a:defRPr sz="2600" kern="1200">
          <a:solidFill>
            <a:srgbClr val="002060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ts val="600"/>
        </a:spcAft>
        <a:buClr>
          <a:srgbClr val="0070C0"/>
        </a:buClr>
        <a:buFont typeface="Wingdings" panose="05000000000000000000" pitchFamily="2" charset="2"/>
        <a:buChar char="§"/>
        <a:defRPr sz="2400" kern="1200">
          <a:solidFill>
            <a:srgbClr val="002060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ts val="600"/>
        </a:spcAft>
        <a:buClr>
          <a:srgbClr val="0070C0"/>
        </a:buClr>
        <a:buFont typeface="Wingdings" panose="05000000000000000000" pitchFamily="2" charset="2"/>
        <a:buChar char="§"/>
        <a:defRPr sz="2200" kern="1200">
          <a:solidFill>
            <a:srgbClr val="00206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ts val="600"/>
        </a:spcAft>
        <a:buClr>
          <a:srgbClr val="0070C0"/>
        </a:buClr>
        <a:buFont typeface="Wingdings" panose="05000000000000000000" pitchFamily="2" charset="2"/>
        <a:buChar char="§"/>
        <a:defRPr sz="2000" kern="1200">
          <a:solidFill>
            <a:srgbClr val="002060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ubtitle 2"/>
          <p:cNvSpPr>
            <a:spLocks noGrp="1"/>
          </p:cNvSpPr>
          <p:nvPr>
            <p:ph type="subTitle" idx="1"/>
          </p:nvPr>
        </p:nvSpPr>
        <p:spPr>
          <a:xfrm>
            <a:off x="1371600" y="4419600"/>
            <a:ext cx="6324600" cy="1295400"/>
          </a:xfrm>
        </p:spPr>
        <p:txBody>
          <a:bodyPr/>
          <a:lstStyle/>
          <a:p>
            <a:pPr marL="63500" eaLnBrk="1" hangingPunct="1"/>
            <a:r>
              <a:rPr lang="en-US" altLang="en-US" dirty="0" smtClean="0">
                <a:solidFill>
                  <a:schemeClr val="accent3">
                    <a:lumMod val="75000"/>
                  </a:schemeClr>
                </a:solidFill>
              </a:rPr>
              <a:t>Chapter 3</a:t>
            </a:r>
          </a:p>
          <a:p>
            <a:pPr marL="63500" eaLnBrk="1" hangingPunct="1"/>
            <a:r>
              <a:rPr lang="en-US" altLang="en-US" dirty="0" smtClean="0">
                <a:solidFill>
                  <a:schemeClr val="accent3">
                    <a:lumMod val="75000"/>
                  </a:schemeClr>
                </a:solidFill>
              </a:rPr>
              <a:t>The Relational Database Model</a:t>
            </a:r>
          </a:p>
          <a:p>
            <a:pPr marL="63500" eaLnBrk="1" hangingPunct="1"/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Types of Keys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4897438"/>
          </a:xfrm>
        </p:spPr>
        <p:txBody>
          <a:bodyPr>
            <a:normAutofit/>
          </a:bodyPr>
          <a:lstStyle/>
          <a:p>
            <a:pPr marL="342900" lvl="2" indent="-342900" eaLnBrk="1" fontAlgn="auto" hangingPunct="1">
              <a:defRPr/>
            </a:pPr>
            <a:r>
              <a:rPr lang="en-US" sz="2800" b="1" dirty="0" smtClean="0"/>
              <a:t>Null</a:t>
            </a:r>
            <a:r>
              <a:rPr lang="en-US" sz="2800" dirty="0" smtClean="0"/>
              <a:t>:</a:t>
            </a:r>
            <a:r>
              <a:rPr lang="en-US" sz="2800" b="1" dirty="0" smtClean="0"/>
              <a:t> </a:t>
            </a:r>
            <a:r>
              <a:rPr lang="en-US" sz="2800" dirty="0" smtClean="0"/>
              <a:t>Absence of any data value that could represent:</a:t>
            </a:r>
          </a:p>
          <a:p>
            <a:pPr marL="800100" lvl="3" indent="-342900" eaLnBrk="1" fontAlgn="auto" hangingPunct="1">
              <a:defRPr/>
            </a:pPr>
            <a:r>
              <a:rPr lang="en-US" sz="2600" dirty="0" smtClean="0"/>
              <a:t>An </a:t>
            </a:r>
            <a:r>
              <a:rPr lang="en-US" sz="2600" dirty="0"/>
              <a:t>unknown attribute value </a:t>
            </a:r>
            <a:endParaRPr lang="en-US" sz="2600" dirty="0" smtClean="0"/>
          </a:p>
          <a:p>
            <a:pPr marL="800100" lvl="3" indent="-342900" eaLnBrk="1" fontAlgn="auto" hangingPunct="1">
              <a:defRPr/>
            </a:pPr>
            <a:r>
              <a:rPr lang="en-US" sz="2600" dirty="0" smtClean="0"/>
              <a:t>A </a:t>
            </a:r>
            <a:r>
              <a:rPr lang="en-US" sz="2600" dirty="0"/>
              <a:t>known, but missing, attribute value </a:t>
            </a:r>
            <a:r>
              <a:rPr lang="en-US" sz="2600" dirty="0" smtClean="0"/>
              <a:t> </a:t>
            </a:r>
          </a:p>
          <a:p>
            <a:pPr marL="800100" lvl="3" indent="-342900" eaLnBrk="1" fontAlgn="auto" hangingPunct="1">
              <a:defRPr/>
            </a:pPr>
            <a:r>
              <a:rPr lang="en-US" sz="2600" dirty="0" smtClean="0"/>
              <a:t>A inapplicable </a:t>
            </a:r>
            <a:r>
              <a:rPr lang="en-US" sz="2600" dirty="0"/>
              <a:t>condition </a:t>
            </a:r>
          </a:p>
          <a:p>
            <a:pPr marL="342900" lvl="2" indent="-342900" eaLnBrk="1" fontAlgn="auto" hangingPunct="1">
              <a:defRPr/>
            </a:pPr>
            <a:r>
              <a:rPr lang="en-US" sz="2800" b="1" dirty="0"/>
              <a:t>R</a:t>
            </a:r>
            <a:r>
              <a:rPr lang="en-US" sz="2800" b="1" dirty="0" smtClean="0"/>
              <a:t>eferential integrity</a:t>
            </a:r>
            <a:r>
              <a:rPr lang="en-US" sz="2800" dirty="0" smtClean="0"/>
              <a:t>:</a:t>
            </a:r>
            <a:r>
              <a:rPr lang="en-US" sz="2800" b="1" dirty="0" smtClean="0"/>
              <a:t> </a:t>
            </a:r>
            <a:r>
              <a:rPr lang="en-US" sz="2800" dirty="0"/>
              <a:t>E</a:t>
            </a:r>
            <a:r>
              <a:rPr lang="en-US" sz="2800" dirty="0" smtClean="0"/>
              <a:t>very </a:t>
            </a:r>
            <a:r>
              <a:rPr lang="en-US" sz="2800" dirty="0"/>
              <a:t>reference to an entity instance by another entity instance is valid </a:t>
            </a:r>
            <a:endParaRPr lang="en-US" sz="2800" dirty="0" smtClean="0"/>
          </a:p>
          <a:p>
            <a:pPr marL="342900" lvl="2" indent="-342900" eaLnBrk="1" fontAlgn="auto" hangingPunct="1">
              <a:defRPr/>
            </a:pPr>
            <a:r>
              <a:rPr lang="en-US" sz="2800" b="1" dirty="0" smtClean="0"/>
              <a:t>Secondary key: </a:t>
            </a:r>
            <a:r>
              <a:rPr lang="en-US" sz="2800" dirty="0" smtClean="0"/>
              <a:t>Key used strictly for data retrieval purposes</a:t>
            </a:r>
            <a:endParaRPr lang="en-US" sz="2800" b="1" dirty="0" smtClean="0"/>
          </a:p>
          <a:p>
            <a:pPr marL="365760" indent="-256032" eaLnBrk="1" fontAlgn="auto" hangingPunct="1">
              <a:defRPr/>
            </a:pPr>
            <a:endParaRPr lang="en-US" altLang="en-US" dirty="0" smtClean="0"/>
          </a:p>
          <a:p>
            <a:pPr marL="0" indent="0" eaLnBrk="1" fontAlgn="auto" hangingPunct="1">
              <a:buFontTx/>
              <a:buNone/>
              <a:defRPr/>
            </a:pPr>
            <a:endParaRPr lang="en-US" altLang="en-US" dirty="0" smtClean="0"/>
          </a:p>
        </p:txBody>
      </p:sp>
      <p:sp>
        <p:nvSpPr>
          <p:cNvPr id="2253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7194F7F-99B8-449D-9969-2280638A345B}" type="slidenum">
              <a:rPr lang="en-US" altLang="en-US" sz="1400">
                <a:latin typeface="Times New Roman" panose="02020603050405020304" pitchFamily="18" charset="0"/>
              </a:rPr>
              <a:pPr/>
              <a:t>10</a:t>
            </a:fld>
            <a:endParaRPr lang="en-US" altLang="en-US" sz="14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sz="4400" dirty="0" smtClean="0"/>
              <a:t>Figure 3.2 - An Example of a Simple Relational Database </a:t>
            </a:r>
            <a:br>
              <a:rPr lang="en-US" altLang="en-US" sz="4400" dirty="0" smtClean="0"/>
            </a:br>
            <a:endParaRPr lang="en-US" altLang="en-US" sz="4400" dirty="0" smtClean="0"/>
          </a:p>
        </p:txBody>
      </p:sp>
      <p:sp>
        <p:nvSpPr>
          <p:cNvPr id="2457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A19C1EF-972F-457E-992D-F13BB1FF7B56}" type="slidenum">
              <a:rPr lang="en-US" altLang="en-US" sz="1400">
                <a:latin typeface="Times New Roman" panose="02020603050405020304" pitchFamily="18" charset="0"/>
              </a:rPr>
              <a:pPr/>
              <a:t>11</a:t>
            </a:fld>
            <a:endParaRPr lang="en-US" altLang="en-US" sz="1400" dirty="0">
              <a:latin typeface="Times New Roman" panose="02020603050405020304" pitchFamily="18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828800"/>
            <a:ext cx="7421732" cy="434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62455" y="7620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Table 3.3 - Relational Database Keys </a:t>
            </a:r>
          </a:p>
        </p:txBody>
      </p:sp>
      <p:sp>
        <p:nvSpPr>
          <p:cNvPr id="2355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C645C6D-B6C0-4452-965E-824B355E033C}" type="slidenum">
              <a:rPr lang="en-US" altLang="en-US" sz="1400">
                <a:latin typeface="Times New Roman" panose="02020603050405020304" pitchFamily="18" charset="0"/>
              </a:rPr>
              <a:pPr/>
              <a:t>12</a:t>
            </a:fld>
            <a:endParaRPr lang="en-US" altLang="en-US" sz="1400" dirty="0">
              <a:latin typeface="Times New Roman" panose="02020603050405020304" pitchFamily="18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27" y="2209800"/>
            <a:ext cx="8106004" cy="29855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Integrity Rules </a:t>
            </a:r>
          </a:p>
        </p:txBody>
      </p:sp>
      <p:sp>
        <p:nvSpPr>
          <p:cNvPr id="2560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BB234A2-7F65-4BC3-ABCE-11EF530BA099}" type="slidenum">
              <a:rPr lang="en-US" altLang="en-US" sz="1400">
                <a:latin typeface="Times New Roman" panose="02020603050405020304" pitchFamily="18" charset="0"/>
              </a:rPr>
              <a:pPr/>
              <a:t>13</a:t>
            </a:fld>
            <a:endParaRPr lang="en-US" altLang="en-US" sz="1400" dirty="0">
              <a:latin typeface="Times New Roman" panose="02020603050405020304" pitchFamily="18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08" y="1371600"/>
            <a:ext cx="8392420" cy="4756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sz="4400" dirty="0" smtClean="0"/>
              <a:t>Figure 3.3 - An Illustration of Integrity Rules </a:t>
            </a:r>
            <a:r>
              <a:rPr lang="en-US" altLang="en-US" sz="4400" dirty="0" smtClean="0">
                <a:solidFill>
                  <a:srgbClr val="FF0000"/>
                </a:solidFill>
              </a:rPr>
              <a:t/>
            </a:r>
            <a:br>
              <a:rPr lang="en-US" altLang="en-US" sz="4400" dirty="0" smtClean="0">
                <a:solidFill>
                  <a:srgbClr val="FF0000"/>
                </a:solidFill>
              </a:rPr>
            </a:br>
            <a:endParaRPr lang="en-US" altLang="en-US" sz="4400" dirty="0" smtClean="0">
              <a:solidFill>
                <a:srgbClr val="FF0000"/>
              </a:solidFill>
            </a:endParaRPr>
          </a:p>
        </p:txBody>
      </p:sp>
      <p:sp>
        <p:nvSpPr>
          <p:cNvPr id="2765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8B009BF-9D01-47AB-81F3-85EF393E0755}" type="slidenum">
              <a:rPr lang="en-US" altLang="en-US" sz="1400">
                <a:latin typeface="Times New Roman" panose="02020603050405020304" pitchFamily="18" charset="0"/>
              </a:rPr>
              <a:pPr/>
              <a:t>14</a:t>
            </a:fld>
            <a:endParaRPr lang="en-US" altLang="en-US" sz="1400" dirty="0">
              <a:latin typeface="Times New Roman" panose="02020603050405020304" pitchFamily="18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752600"/>
            <a:ext cx="7098406" cy="44404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Ways to Handle Nulls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/>
              <a:t>Flags</a:t>
            </a:r>
            <a:r>
              <a:rPr lang="en-US" altLang="en-US" dirty="0" smtClean="0"/>
              <a:t>:</a:t>
            </a:r>
            <a:r>
              <a:rPr lang="en-US" altLang="en-US" b="1" dirty="0" smtClean="0"/>
              <a:t> </a:t>
            </a:r>
            <a:r>
              <a:rPr lang="en-US" altLang="en-US" dirty="0" smtClean="0"/>
              <a:t>Special codes used to indicate the absence of some value </a:t>
            </a:r>
          </a:p>
          <a:p>
            <a:pPr eaLnBrk="1" hangingPunct="1"/>
            <a:r>
              <a:rPr lang="en-US" altLang="en-US" dirty="0" smtClean="0"/>
              <a:t>NOT NULL constraint - Placed on a column to ensure that every row in the table has a value for that column</a:t>
            </a:r>
          </a:p>
          <a:p>
            <a:pPr eaLnBrk="1" hangingPunct="1"/>
            <a:r>
              <a:rPr lang="en-US" altLang="en-US" dirty="0" smtClean="0"/>
              <a:t>UNIQUE constraint - Restriction placed on a column to ensure that no duplicate values exist for that column</a:t>
            </a:r>
          </a:p>
        </p:txBody>
      </p:sp>
      <p:sp>
        <p:nvSpPr>
          <p:cNvPr id="2867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BC919F3-19A6-4CA6-84BF-41DB725C7BB1}" type="slidenum">
              <a:rPr lang="en-US" altLang="en-US" sz="1400">
                <a:latin typeface="Times New Roman" panose="02020603050405020304" pitchFamily="18" charset="0"/>
              </a:rPr>
              <a:pPr/>
              <a:t>15</a:t>
            </a:fld>
            <a:endParaRPr lang="en-US" altLang="en-US" sz="14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Relational Algebra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Theoretical way of manipulating table contents using relational operators</a:t>
            </a:r>
          </a:p>
          <a:p>
            <a:pPr eaLnBrk="1" hangingPunct="1"/>
            <a:r>
              <a:rPr lang="en-US" altLang="en-US" b="1" dirty="0" err="1" smtClean="0"/>
              <a:t>Relvar</a:t>
            </a:r>
            <a:r>
              <a:rPr lang="en-US" altLang="en-US" dirty="0" smtClean="0"/>
              <a:t>: Variable that holds a relation</a:t>
            </a:r>
          </a:p>
          <a:p>
            <a:pPr lvl="1" eaLnBrk="1" hangingPunct="1"/>
            <a:r>
              <a:rPr lang="en-US" altLang="en-US" dirty="0" smtClean="0"/>
              <a:t>Heading contains the names of the attributes and the body contains the relation</a:t>
            </a:r>
          </a:p>
          <a:p>
            <a:pPr eaLnBrk="1" hangingPunct="1"/>
            <a:r>
              <a:rPr lang="en-US" altLang="en-US" dirty="0" smtClean="0"/>
              <a:t>Relational operators have the property of closure</a:t>
            </a:r>
          </a:p>
          <a:p>
            <a:pPr lvl="1" eaLnBrk="1" hangingPunct="1"/>
            <a:r>
              <a:rPr lang="en-US" altLang="en-US" b="1" dirty="0" smtClean="0"/>
              <a:t>Closure</a:t>
            </a:r>
            <a:r>
              <a:rPr lang="en-US" altLang="en-US" dirty="0" smtClean="0"/>
              <a:t>: Use of relational algebra operators on existing relations produces new relations</a:t>
            </a:r>
          </a:p>
        </p:txBody>
      </p:sp>
      <p:sp>
        <p:nvSpPr>
          <p:cNvPr id="2970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F08227D-5DF3-4E3C-8572-63F139D150B0}" type="slidenum">
              <a:rPr lang="en-US" altLang="en-US" sz="1400">
                <a:latin typeface="Times New Roman" panose="02020603050405020304" pitchFamily="18" charset="0"/>
              </a:rPr>
              <a:pPr/>
              <a:t>16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Relational Set Operators</a:t>
            </a:r>
          </a:p>
        </p:txBody>
      </p:sp>
      <p:sp>
        <p:nvSpPr>
          <p:cNvPr id="3072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A0DDDFC-C54B-420C-897E-DE7239400B00}" type="slidenum">
              <a:rPr lang="en-US" altLang="en-US" sz="1400">
                <a:latin typeface="Times New Roman" panose="02020603050405020304" pitchFamily="18" charset="0"/>
              </a:rPr>
              <a:pPr/>
              <a:t>17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grpSp>
        <p:nvGrpSpPr>
          <p:cNvPr id="30724" name="Group 5"/>
          <p:cNvGrpSpPr>
            <a:grpSpLocks/>
          </p:cNvGrpSpPr>
          <p:nvPr/>
        </p:nvGrpSpPr>
        <p:grpSpPr bwMode="auto">
          <a:xfrm>
            <a:off x="533400" y="1600200"/>
            <a:ext cx="8077200" cy="4724400"/>
            <a:chOff x="533400" y="1815224"/>
            <a:chExt cx="8077200" cy="4294351"/>
          </a:xfrm>
        </p:grpSpPr>
        <p:sp>
          <p:nvSpPr>
            <p:cNvPr id="8" name="Freeform 7"/>
            <p:cNvSpPr/>
            <p:nvPr/>
          </p:nvSpPr>
          <p:spPr>
            <a:xfrm>
              <a:off x="533400" y="2036003"/>
              <a:ext cx="8077200" cy="626260"/>
            </a:xfrm>
            <a:custGeom>
              <a:avLst/>
              <a:gdLst>
                <a:gd name="connsiteX0" fmla="*/ 0 w 8077200"/>
                <a:gd name="connsiteY0" fmla="*/ 0 h 626062"/>
                <a:gd name="connsiteX1" fmla="*/ 8077200 w 8077200"/>
                <a:gd name="connsiteY1" fmla="*/ 0 h 626062"/>
                <a:gd name="connsiteX2" fmla="*/ 8077200 w 8077200"/>
                <a:gd name="connsiteY2" fmla="*/ 626062 h 626062"/>
                <a:gd name="connsiteX3" fmla="*/ 0 w 8077200"/>
                <a:gd name="connsiteY3" fmla="*/ 626062 h 626062"/>
                <a:gd name="connsiteX4" fmla="*/ 0 w 8077200"/>
                <a:gd name="connsiteY4" fmla="*/ 0 h 626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77200" h="626062">
                  <a:moveTo>
                    <a:pt x="0" y="0"/>
                  </a:moveTo>
                  <a:lnTo>
                    <a:pt x="8077200" y="0"/>
                  </a:lnTo>
                  <a:lnTo>
                    <a:pt x="8077200" y="626062"/>
                  </a:lnTo>
                  <a:lnTo>
                    <a:pt x="0" y="62606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626880" tIns="312420" rIns="626880" bIns="106680" spcCol="1270"/>
            <a:lstStyle/>
            <a:p>
              <a:pPr marL="114300" lvl="1" indent="-114300" defTabSz="66675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US" dirty="0">
                  <a:solidFill>
                    <a:srgbClr val="002060"/>
                  </a:solidFill>
                </a:rPr>
                <a:t>Unary operator that yields a horizontal subset of a table</a:t>
              </a:r>
              <a:endParaRPr lang="en-CA" dirty="0">
                <a:solidFill>
                  <a:srgbClr val="002060"/>
                </a:solidFill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936625" y="1815224"/>
              <a:ext cx="5654675" cy="443000"/>
            </a:xfrm>
            <a:custGeom>
              <a:avLst/>
              <a:gdLst>
                <a:gd name="connsiteX0" fmla="*/ 0 w 5654040"/>
                <a:gd name="connsiteY0" fmla="*/ 73801 h 442800"/>
                <a:gd name="connsiteX1" fmla="*/ 73801 w 5654040"/>
                <a:gd name="connsiteY1" fmla="*/ 0 h 442800"/>
                <a:gd name="connsiteX2" fmla="*/ 5580239 w 5654040"/>
                <a:gd name="connsiteY2" fmla="*/ 0 h 442800"/>
                <a:gd name="connsiteX3" fmla="*/ 5654040 w 5654040"/>
                <a:gd name="connsiteY3" fmla="*/ 73801 h 442800"/>
                <a:gd name="connsiteX4" fmla="*/ 5654040 w 5654040"/>
                <a:gd name="connsiteY4" fmla="*/ 368999 h 442800"/>
                <a:gd name="connsiteX5" fmla="*/ 5580239 w 5654040"/>
                <a:gd name="connsiteY5" fmla="*/ 442800 h 442800"/>
                <a:gd name="connsiteX6" fmla="*/ 73801 w 5654040"/>
                <a:gd name="connsiteY6" fmla="*/ 442800 h 442800"/>
                <a:gd name="connsiteX7" fmla="*/ 0 w 5654040"/>
                <a:gd name="connsiteY7" fmla="*/ 368999 h 442800"/>
                <a:gd name="connsiteX8" fmla="*/ 0 w 5654040"/>
                <a:gd name="connsiteY8" fmla="*/ 73801 h 44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54040" h="442800">
                  <a:moveTo>
                    <a:pt x="0" y="73801"/>
                  </a:moveTo>
                  <a:cubicBezTo>
                    <a:pt x="0" y="33042"/>
                    <a:pt x="33042" y="0"/>
                    <a:pt x="73801" y="0"/>
                  </a:cubicBezTo>
                  <a:lnTo>
                    <a:pt x="5580239" y="0"/>
                  </a:lnTo>
                  <a:cubicBezTo>
                    <a:pt x="5620998" y="0"/>
                    <a:pt x="5654040" y="33042"/>
                    <a:pt x="5654040" y="73801"/>
                  </a:cubicBezTo>
                  <a:lnTo>
                    <a:pt x="5654040" y="368999"/>
                  </a:lnTo>
                  <a:cubicBezTo>
                    <a:pt x="5654040" y="409758"/>
                    <a:pt x="5620998" y="442800"/>
                    <a:pt x="5580239" y="442800"/>
                  </a:cubicBezTo>
                  <a:lnTo>
                    <a:pt x="73801" y="442800"/>
                  </a:lnTo>
                  <a:cubicBezTo>
                    <a:pt x="33042" y="442800"/>
                    <a:pt x="0" y="409758"/>
                    <a:pt x="0" y="368999"/>
                  </a:cubicBezTo>
                  <a:lnTo>
                    <a:pt x="0" y="73801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35325" tIns="21616" rIns="235325" bIns="21616" spcCol="1270" anchor="ctr"/>
            <a:lstStyle/>
            <a:p>
              <a:pPr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200" b="1" dirty="0"/>
                <a:t>Select (Restrict) </a:t>
              </a:r>
              <a:endParaRPr lang="en-CA" sz="2200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533400" y="2965291"/>
              <a:ext cx="8077200" cy="626260"/>
            </a:xfrm>
            <a:custGeom>
              <a:avLst/>
              <a:gdLst>
                <a:gd name="connsiteX0" fmla="*/ 0 w 8077200"/>
                <a:gd name="connsiteY0" fmla="*/ 0 h 626062"/>
                <a:gd name="connsiteX1" fmla="*/ 8077200 w 8077200"/>
                <a:gd name="connsiteY1" fmla="*/ 0 h 626062"/>
                <a:gd name="connsiteX2" fmla="*/ 8077200 w 8077200"/>
                <a:gd name="connsiteY2" fmla="*/ 626062 h 626062"/>
                <a:gd name="connsiteX3" fmla="*/ 0 w 8077200"/>
                <a:gd name="connsiteY3" fmla="*/ 626062 h 626062"/>
                <a:gd name="connsiteX4" fmla="*/ 0 w 8077200"/>
                <a:gd name="connsiteY4" fmla="*/ 0 h 626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77200" h="626062">
                  <a:moveTo>
                    <a:pt x="0" y="0"/>
                  </a:moveTo>
                  <a:lnTo>
                    <a:pt x="8077200" y="0"/>
                  </a:lnTo>
                  <a:lnTo>
                    <a:pt x="8077200" y="626062"/>
                  </a:lnTo>
                  <a:lnTo>
                    <a:pt x="0" y="62606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626880" tIns="312420" rIns="626880" bIns="106680" spcCol="1270"/>
            <a:lstStyle/>
            <a:p>
              <a:pPr marL="114300" lvl="1" indent="-114300" defTabSz="666750">
                <a:lnSpc>
                  <a:spcPct val="90000"/>
                </a:lnSpc>
                <a:spcAft>
                  <a:spcPct val="15000"/>
                </a:spcAft>
                <a:buClr>
                  <a:srgbClr val="002060"/>
                </a:buClr>
                <a:buFontTx/>
                <a:buChar char="••"/>
                <a:defRPr/>
              </a:pPr>
              <a:r>
                <a:rPr lang="en-US" dirty="0">
                  <a:solidFill>
                    <a:srgbClr val="002060"/>
                  </a:solidFill>
                </a:rPr>
                <a:t>Unary operator that yields a vertical subset of a table  </a:t>
              </a:r>
              <a:endParaRPr lang="en-CA" dirty="0">
                <a:solidFill>
                  <a:srgbClr val="002060"/>
                </a:solidFill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936625" y="2743070"/>
              <a:ext cx="5654675" cy="442999"/>
            </a:xfrm>
            <a:custGeom>
              <a:avLst/>
              <a:gdLst>
                <a:gd name="connsiteX0" fmla="*/ 0 w 5654040"/>
                <a:gd name="connsiteY0" fmla="*/ 73801 h 442800"/>
                <a:gd name="connsiteX1" fmla="*/ 73801 w 5654040"/>
                <a:gd name="connsiteY1" fmla="*/ 0 h 442800"/>
                <a:gd name="connsiteX2" fmla="*/ 5580239 w 5654040"/>
                <a:gd name="connsiteY2" fmla="*/ 0 h 442800"/>
                <a:gd name="connsiteX3" fmla="*/ 5654040 w 5654040"/>
                <a:gd name="connsiteY3" fmla="*/ 73801 h 442800"/>
                <a:gd name="connsiteX4" fmla="*/ 5654040 w 5654040"/>
                <a:gd name="connsiteY4" fmla="*/ 368999 h 442800"/>
                <a:gd name="connsiteX5" fmla="*/ 5580239 w 5654040"/>
                <a:gd name="connsiteY5" fmla="*/ 442800 h 442800"/>
                <a:gd name="connsiteX6" fmla="*/ 73801 w 5654040"/>
                <a:gd name="connsiteY6" fmla="*/ 442800 h 442800"/>
                <a:gd name="connsiteX7" fmla="*/ 0 w 5654040"/>
                <a:gd name="connsiteY7" fmla="*/ 368999 h 442800"/>
                <a:gd name="connsiteX8" fmla="*/ 0 w 5654040"/>
                <a:gd name="connsiteY8" fmla="*/ 73801 h 44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54040" h="442800">
                  <a:moveTo>
                    <a:pt x="0" y="73801"/>
                  </a:moveTo>
                  <a:cubicBezTo>
                    <a:pt x="0" y="33042"/>
                    <a:pt x="33042" y="0"/>
                    <a:pt x="73801" y="0"/>
                  </a:cubicBezTo>
                  <a:lnTo>
                    <a:pt x="5580239" y="0"/>
                  </a:lnTo>
                  <a:cubicBezTo>
                    <a:pt x="5620998" y="0"/>
                    <a:pt x="5654040" y="33042"/>
                    <a:pt x="5654040" y="73801"/>
                  </a:cubicBezTo>
                  <a:lnTo>
                    <a:pt x="5654040" y="368999"/>
                  </a:lnTo>
                  <a:cubicBezTo>
                    <a:pt x="5654040" y="409758"/>
                    <a:pt x="5620998" y="442800"/>
                    <a:pt x="5580239" y="442800"/>
                  </a:cubicBezTo>
                  <a:lnTo>
                    <a:pt x="73801" y="442800"/>
                  </a:lnTo>
                  <a:cubicBezTo>
                    <a:pt x="33042" y="442800"/>
                    <a:pt x="0" y="409758"/>
                    <a:pt x="0" y="368999"/>
                  </a:cubicBezTo>
                  <a:lnTo>
                    <a:pt x="0" y="73801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35325" tIns="21616" rIns="235325" bIns="21616" spcCol="1270" anchor="ctr"/>
            <a:lstStyle/>
            <a:p>
              <a:pPr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200" b="1" dirty="0"/>
                <a:t>Project </a:t>
              </a:r>
              <a:endParaRPr lang="en-CA" sz="2200" dirty="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533400" y="3893136"/>
              <a:ext cx="8077200" cy="1063487"/>
            </a:xfrm>
            <a:custGeom>
              <a:avLst/>
              <a:gdLst>
                <a:gd name="connsiteX0" fmla="*/ 0 w 8077200"/>
                <a:gd name="connsiteY0" fmla="*/ 0 h 1063125"/>
                <a:gd name="connsiteX1" fmla="*/ 8077200 w 8077200"/>
                <a:gd name="connsiteY1" fmla="*/ 0 h 1063125"/>
                <a:gd name="connsiteX2" fmla="*/ 8077200 w 8077200"/>
                <a:gd name="connsiteY2" fmla="*/ 1063125 h 1063125"/>
                <a:gd name="connsiteX3" fmla="*/ 0 w 8077200"/>
                <a:gd name="connsiteY3" fmla="*/ 1063125 h 1063125"/>
                <a:gd name="connsiteX4" fmla="*/ 0 w 8077200"/>
                <a:gd name="connsiteY4" fmla="*/ 0 h 1063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77200" h="1063125">
                  <a:moveTo>
                    <a:pt x="0" y="0"/>
                  </a:moveTo>
                  <a:lnTo>
                    <a:pt x="8077200" y="0"/>
                  </a:lnTo>
                  <a:lnTo>
                    <a:pt x="8077200" y="1063125"/>
                  </a:lnTo>
                  <a:lnTo>
                    <a:pt x="0" y="106312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626880" tIns="312420" rIns="626880" bIns="106680" spcCol="1270"/>
            <a:lstStyle/>
            <a:p>
              <a:pPr marL="114300" lvl="1" indent="-114300" defTabSz="666750">
                <a:lnSpc>
                  <a:spcPct val="90000"/>
                </a:lnSpc>
                <a:spcAft>
                  <a:spcPct val="15000"/>
                </a:spcAft>
                <a:buClr>
                  <a:srgbClr val="002060"/>
                </a:buClr>
                <a:buFontTx/>
                <a:buChar char="••"/>
                <a:defRPr/>
              </a:pPr>
              <a:r>
                <a:rPr lang="en-US" dirty="0">
                  <a:solidFill>
                    <a:srgbClr val="002060"/>
                  </a:solidFill>
                </a:rPr>
                <a:t>Combines all rows from two tables, excluding duplicate rows</a:t>
              </a:r>
              <a:endParaRPr lang="en-CA" dirty="0">
                <a:solidFill>
                  <a:srgbClr val="002060"/>
                </a:solidFill>
              </a:endParaRPr>
            </a:p>
            <a:p>
              <a:pPr marL="114300" lvl="1" indent="-114300" defTabSz="666750">
                <a:lnSpc>
                  <a:spcPct val="90000"/>
                </a:lnSpc>
                <a:spcAft>
                  <a:spcPct val="15000"/>
                </a:spcAft>
                <a:buClr>
                  <a:srgbClr val="002060"/>
                </a:buClr>
                <a:buFontTx/>
                <a:buChar char="••"/>
                <a:defRPr/>
              </a:pPr>
              <a:r>
                <a:rPr lang="en-US" b="1" dirty="0">
                  <a:solidFill>
                    <a:srgbClr val="002060"/>
                  </a:solidFill>
                </a:rPr>
                <a:t>Union-compatible</a:t>
              </a:r>
              <a:r>
                <a:rPr lang="en-US" dirty="0">
                  <a:solidFill>
                    <a:srgbClr val="002060"/>
                  </a:solidFill>
                </a:rPr>
                <a:t>: Tables share the same number of columns, and their corresponding columns share compatible domains</a:t>
              </a:r>
              <a:endParaRPr lang="en-CA" dirty="0">
                <a:solidFill>
                  <a:srgbClr val="002060"/>
                </a:solidFill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936625" y="3672358"/>
              <a:ext cx="5654675" cy="442999"/>
            </a:xfrm>
            <a:custGeom>
              <a:avLst/>
              <a:gdLst>
                <a:gd name="connsiteX0" fmla="*/ 0 w 5654040"/>
                <a:gd name="connsiteY0" fmla="*/ 73801 h 442800"/>
                <a:gd name="connsiteX1" fmla="*/ 73801 w 5654040"/>
                <a:gd name="connsiteY1" fmla="*/ 0 h 442800"/>
                <a:gd name="connsiteX2" fmla="*/ 5580239 w 5654040"/>
                <a:gd name="connsiteY2" fmla="*/ 0 h 442800"/>
                <a:gd name="connsiteX3" fmla="*/ 5654040 w 5654040"/>
                <a:gd name="connsiteY3" fmla="*/ 73801 h 442800"/>
                <a:gd name="connsiteX4" fmla="*/ 5654040 w 5654040"/>
                <a:gd name="connsiteY4" fmla="*/ 368999 h 442800"/>
                <a:gd name="connsiteX5" fmla="*/ 5580239 w 5654040"/>
                <a:gd name="connsiteY5" fmla="*/ 442800 h 442800"/>
                <a:gd name="connsiteX6" fmla="*/ 73801 w 5654040"/>
                <a:gd name="connsiteY6" fmla="*/ 442800 h 442800"/>
                <a:gd name="connsiteX7" fmla="*/ 0 w 5654040"/>
                <a:gd name="connsiteY7" fmla="*/ 368999 h 442800"/>
                <a:gd name="connsiteX8" fmla="*/ 0 w 5654040"/>
                <a:gd name="connsiteY8" fmla="*/ 73801 h 44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54040" h="442800">
                  <a:moveTo>
                    <a:pt x="0" y="73801"/>
                  </a:moveTo>
                  <a:cubicBezTo>
                    <a:pt x="0" y="33042"/>
                    <a:pt x="33042" y="0"/>
                    <a:pt x="73801" y="0"/>
                  </a:cubicBezTo>
                  <a:lnTo>
                    <a:pt x="5580239" y="0"/>
                  </a:lnTo>
                  <a:cubicBezTo>
                    <a:pt x="5620998" y="0"/>
                    <a:pt x="5654040" y="33042"/>
                    <a:pt x="5654040" y="73801"/>
                  </a:cubicBezTo>
                  <a:lnTo>
                    <a:pt x="5654040" y="368999"/>
                  </a:lnTo>
                  <a:cubicBezTo>
                    <a:pt x="5654040" y="409758"/>
                    <a:pt x="5620998" y="442800"/>
                    <a:pt x="5580239" y="442800"/>
                  </a:cubicBezTo>
                  <a:lnTo>
                    <a:pt x="73801" y="442800"/>
                  </a:lnTo>
                  <a:cubicBezTo>
                    <a:pt x="33042" y="442800"/>
                    <a:pt x="0" y="409758"/>
                    <a:pt x="0" y="368999"/>
                  </a:cubicBezTo>
                  <a:lnTo>
                    <a:pt x="0" y="73801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35325" tIns="21616" rIns="235325" bIns="21616" spcCol="1270" anchor="ctr"/>
            <a:lstStyle/>
            <a:p>
              <a:pPr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200" b="1" dirty="0"/>
                <a:t>Union </a:t>
              </a:r>
              <a:endParaRPr lang="en-CA" sz="2200" dirty="0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533400" y="5259652"/>
              <a:ext cx="8077200" cy="849923"/>
            </a:xfrm>
            <a:custGeom>
              <a:avLst/>
              <a:gdLst>
                <a:gd name="connsiteX0" fmla="*/ 0 w 8077200"/>
                <a:gd name="connsiteY0" fmla="*/ 0 h 850500"/>
                <a:gd name="connsiteX1" fmla="*/ 8077200 w 8077200"/>
                <a:gd name="connsiteY1" fmla="*/ 0 h 850500"/>
                <a:gd name="connsiteX2" fmla="*/ 8077200 w 8077200"/>
                <a:gd name="connsiteY2" fmla="*/ 850500 h 850500"/>
                <a:gd name="connsiteX3" fmla="*/ 0 w 8077200"/>
                <a:gd name="connsiteY3" fmla="*/ 850500 h 850500"/>
                <a:gd name="connsiteX4" fmla="*/ 0 w 8077200"/>
                <a:gd name="connsiteY4" fmla="*/ 0 h 85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77200" h="850500">
                  <a:moveTo>
                    <a:pt x="0" y="0"/>
                  </a:moveTo>
                  <a:lnTo>
                    <a:pt x="8077200" y="0"/>
                  </a:lnTo>
                  <a:lnTo>
                    <a:pt x="8077200" y="850500"/>
                  </a:lnTo>
                  <a:lnTo>
                    <a:pt x="0" y="8505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626880" tIns="312420" rIns="626880" bIns="106680" spcCol="1270"/>
            <a:lstStyle/>
            <a:p>
              <a:pPr marL="114300" lvl="1" indent="-114300" defTabSz="666750">
                <a:lnSpc>
                  <a:spcPct val="90000"/>
                </a:lnSpc>
                <a:spcAft>
                  <a:spcPct val="15000"/>
                </a:spcAft>
                <a:buClr>
                  <a:srgbClr val="002060"/>
                </a:buClr>
                <a:buFontTx/>
                <a:buChar char="••"/>
                <a:defRPr/>
              </a:pPr>
              <a:r>
                <a:rPr lang="en-US" dirty="0">
                  <a:solidFill>
                    <a:srgbClr val="002060"/>
                  </a:solidFill>
                </a:rPr>
                <a:t>Yields only the rows that appear in both tables</a:t>
              </a:r>
              <a:endParaRPr lang="en-CA" dirty="0">
                <a:solidFill>
                  <a:srgbClr val="002060"/>
                </a:solidFill>
              </a:endParaRPr>
            </a:p>
            <a:p>
              <a:pPr marL="114300" lvl="1" indent="-114300" defTabSz="666750">
                <a:lnSpc>
                  <a:spcPct val="90000"/>
                </a:lnSpc>
                <a:spcAft>
                  <a:spcPct val="15000"/>
                </a:spcAft>
                <a:buClr>
                  <a:srgbClr val="002060"/>
                </a:buClr>
                <a:buFontTx/>
                <a:buChar char="••"/>
                <a:defRPr/>
              </a:pPr>
              <a:r>
                <a:rPr lang="en-US" dirty="0">
                  <a:solidFill>
                    <a:srgbClr val="002060"/>
                  </a:solidFill>
                </a:rPr>
                <a:t>Tables must be union-compatible to yield valid results</a:t>
              </a:r>
              <a:endParaRPr lang="en-CA" dirty="0">
                <a:solidFill>
                  <a:srgbClr val="002060"/>
                </a:solidFill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936625" y="5037431"/>
              <a:ext cx="5654675" cy="442999"/>
            </a:xfrm>
            <a:custGeom>
              <a:avLst/>
              <a:gdLst>
                <a:gd name="connsiteX0" fmla="*/ 0 w 5654040"/>
                <a:gd name="connsiteY0" fmla="*/ 73801 h 442800"/>
                <a:gd name="connsiteX1" fmla="*/ 73801 w 5654040"/>
                <a:gd name="connsiteY1" fmla="*/ 0 h 442800"/>
                <a:gd name="connsiteX2" fmla="*/ 5580239 w 5654040"/>
                <a:gd name="connsiteY2" fmla="*/ 0 h 442800"/>
                <a:gd name="connsiteX3" fmla="*/ 5654040 w 5654040"/>
                <a:gd name="connsiteY3" fmla="*/ 73801 h 442800"/>
                <a:gd name="connsiteX4" fmla="*/ 5654040 w 5654040"/>
                <a:gd name="connsiteY4" fmla="*/ 368999 h 442800"/>
                <a:gd name="connsiteX5" fmla="*/ 5580239 w 5654040"/>
                <a:gd name="connsiteY5" fmla="*/ 442800 h 442800"/>
                <a:gd name="connsiteX6" fmla="*/ 73801 w 5654040"/>
                <a:gd name="connsiteY6" fmla="*/ 442800 h 442800"/>
                <a:gd name="connsiteX7" fmla="*/ 0 w 5654040"/>
                <a:gd name="connsiteY7" fmla="*/ 368999 h 442800"/>
                <a:gd name="connsiteX8" fmla="*/ 0 w 5654040"/>
                <a:gd name="connsiteY8" fmla="*/ 73801 h 44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54040" h="442800">
                  <a:moveTo>
                    <a:pt x="0" y="73801"/>
                  </a:moveTo>
                  <a:cubicBezTo>
                    <a:pt x="0" y="33042"/>
                    <a:pt x="33042" y="0"/>
                    <a:pt x="73801" y="0"/>
                  </a:cubicBezTo>
                  <a:lnTo>
                    <a:pt x="5580239" y="0"/>
                  </a:lnTo>
                  <a:cubicBezTo>
                    <a:pt x="5620998" y="0"/>
                    <a:pt x="5654040" y="33042"/>
                    <a:pt x="5654040" y="73801"/>
                  </a:cubicBezTo>
                  <a:lnTo>
                    <a:pt x="5654040" y="368999"/>
                  </a:lnTo>
                  <a:cubicBezTo>
                    <a:pt x="5654040" y="409758"/>
                    <a:pt x="5620998" y="442800"/>
                    <a:pt x="5580239" y="442800"/>
                  </a:cubicBezTo>
                  <a:lnTo>
                    <a:pt x="73801" y="442800"/>
                  </a:lnTo>
                  <a:cubicBezTo>
                    <a:pt x="33042" y="442800"/>
                    <a:pt x="0" y="409758"/>
                    <a:pt x="0" y="368999"/>
                  </a:cubicBezTo>
                  <a:lnTo>
                    <a:pt x="0" y="73801"/>
                  </a:lnTo>
                  <a:close/>
                </a:path>
              </a:pathLst>
            </a:custGeom>
            <a:solidFill>
              <a:srgbClr val="A0C9CA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35325" tIns="21616" rIns="235325" bIns="21616" spcCol="1270" anchor="ctr"/>
            <a:lstStyle/>
            <a:p>
              <a:pPr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200" b="1" dirty="0"/>
                <a:t>Intersect</a:t>
              </a:r>
              <a:endParaRPr lang="en-CA" sz="2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sz="4400" dirty="0" smtClean="0"/>
              <a:t>Figure 3.4 - Select </a:t>
            </a:r>
            <a:br>
              <a:rPr lang="en-US" altLang="en-US" sz="4400" dirty="0" smtClean="0"/>
            </a:br>
            <a:endParaRPr lang="en-US" altLang="en-US" sz="4400" dirty="0" smtClean="0"/>
          </a:p>
        </p:txBody>
      </p:sp>
      <p:sp>
        <p:nvSpPr>
          <p:cNvPr id="317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6EA6AED-6978-4472-824A-2639D663EF53}" type="slidenum">
              <a:rPr lang="en-US" altLang="en-US" sz="1400">
                <a:latin typeface="Times New Roman" panose="02020603050405020304" pitchFamily="18" charset="0"/>
              </a:rPr>
              <a:pPr/>
              <a:t>18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981200"/>
            <a:ext cx="8326597" cy="3548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sz="4400" dirty="0" smtClean="0"/>
              <a:t>Figure 3.5 - Project </a:t>
            </a:r>
            <a:br>
              <a:rPr lang="en-US" altLang="en-US" sz="4400" dirty="0" smtClean="0"/>
            </a:br>
            <a:endParaRPr lang="en-US" altLang="en-US" sz="4400" dirty="0" smtClean="0"/>
          </a:p>
        </p:txBody>
      </p:sp>
      <p:sp>
        <p:nvSpPr>
          <p:cNvPr id="3277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78FD27A-B172-499F-81BA-24DB66532B15}" type="slidenum">
              <a:rPr lang="en-US" altLang="en-US" sz="1400">
                <a:latin typeface="Times New Roman" panose="02020603050405020304" pitchFamily="18" charset="0"/>
              </a:rPr>
              <a:pPr/>
              <a:t>19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00200"/>
            <a:ext cx="7897684" cy="43429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Learning Objectives</a:t>
            </a:r>
          </a:p>
        </p:txBody>
      </p:sp>
      <p:sp>
        <p:nvSpPr>
          <p:cNvPr id="14339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In this chapter, you will learn:</a:t>
            </a:r>
          </a:p>
          <a:p>
            <a:pPr lvl="1" eaLnBrk="1" hangingPunct="1"/>
            <a:r>
              <a:rPr lang="en-US" altLang="en-US" dirty="0" smtClean="0"/>
              <a:t>That the relational database model offers a logical view of data</a:t>
            </a:r>
          </a:p>
          <a:p>
            <a:pPr lvl="1" eaLnBrk="1" hangingPunct="1"/>
            <a:r>
              <a:rPr lang="en-US" altLang="en-US" dirty="0" smtClean="0"/>
              <a:t>About the relational model’s basic component: relations</a:t>
            </a:r>
          </a:p>
          <a:p>
            <a:pPr lvl="1" eaLnBrk="1" hangingPunct="1"/>
            <a:r>
              <a:rPr lang="en-US" altLang="en-US" dirty="0" smtClean="0"/>
              <a:t>That relations are logical constructs composed of rows (tuples) and columns (attributes)</a:t>
            </a:r>
          </a:p>
          <a:p>
            <a:pPr lvl="1" eaLnBrk="1" hangingPunct="1"/>
            <a:r>
              <a:rPr lang="en-US" altLang="en-US" dirty="0" smtClean="0"/>
              <a:t>That relations are implemented as tables in a relational DBMS</a:t>
            </a:r>
          </a:p>
        </p:txBody>
      </p:sp>
      <p:sp>
        <p:nvSpPr>
          <p:cNvPr id="1434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7A3AD25-E3F1-4153-AB49-0284BEA64FBF}" type="slidenum">
              <a:rPr lang="en-US" altLang="en-US" sz="1400">
                <a:latin typeface="Times New Roman" panose="02020603050405020304" pitchFamily="18" charset="0"/>
              </a:rPr>
              <a:pPr/>
              <a:t>2</a:t>
            </a:fld>
            <a:endParaRPr lang="en-US" altLang="en-US" sz="14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sz="4400" dirty="0" smtClean="0"/>
              <a:t>Figure 3.6 - Union and Figure 3.7 - Intersect</a:t>
            </a:r>
            <a:br>
              <a:rPr lang="en-US" altLang="en-US" sz="4400" dirty="0" smtClean="0"/>
            </a:br>
            <a:endParaRPr lang="en-US" altLang="en-US" sz="4400" dirty="0" smtClean="0"/>
          </a:p>
        </p:txBody>
      </p:sp>
      <p:sp>
        <p:nvSpPr>
          <p:cNvPr id="3379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C1948C2-46BC-41DE-B0CA-7CAA7AFCEB95}" type="slidenum">
              <a:rPr lang="en-US" altLang="en-US" sz="1400">
                <a:latin typeface="Times New Roman" panose="02020603050405020304" pitchFamily="18" charset="0"/>
              </a:rPr>
              <a:pPr/>
              <a:t>20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133600"/>
            <a:ext cx="8487430" cy="1816957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114800"/>
            <a:ext cx="8507715" cy="17215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Relational Set Operators</a:t>
            </a:r>
          </a:p>
        </p:txBody>
      </p:sp>
      <p:sp>
        <p:nvSpPr>
          <p:cNvPr id="35843" name="Content Placeholder 1"/>
          <p:cNvSpPr>
            <a:spLocks noGrp="1"/>
          </p:cNvSpPr>
          <p:nvPr>
            <p:ph idx="1"/>
          </p:nvPr>
        </p:nvSpPr>
        <p:spPr>
          <a:xfrm>
            <a:off x="457200" y="1956406"/>
            <a:ext cx="8229600" cy="3910994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Difference </a:t>
            </a:r>
          </a:p>
          <a:p>
            <a:pPr lvl="1" eaLnBrk="1" hangingPunct="1"/>
            <a:r>
              <a:rPr lang="en-US" altLang="en-US" dirty="0" smtClean="0"/>
              <a:t>Yields all rows in one table that are not found in the other table</a:t>
            </a:r>
          </a:p>
          <a:p>
            <a:pPr lvl="1" eaLnBrk="1" hangingPunct="1"/>
            <a:r>
              <a:rPr lang="en-US" altLang="en-US" dirty="0" smtClean="0"/>
              <a:t>Tables must be union-compatible to yield valid results </a:t>
            </a:r>
          </a:p>
          <a:p>
            <a:pPr eaLnBrk="1" hangingPunct="1"/>
            <a:r>
              <a:rPr lang="en-US" altLang="en-US" b="1" dirty="0" smtClean="0"/>
              <a:t>Product </a:t>
            </a:r>
          </a:p>
          <a:p>
            <a:pPr lvl="1" eaLnBrk="1" hangingPunct="1"/>
            <a:r>
              <a:rPr lang="en-US" altLang="en-US" dirty="0" smtClean="0"/>
              <a:t>Yields all possible pairs of rows from two tables</a:t>
            </a:r>
          </a:p>
        </p:txBody>
      </p:sp>
      <p:sp>
        <p:nvSpPr>
          <p:cNvPr id="3584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6B3D940-38CF-407B-BEAA-58109FD0975F}" type="slidenum">
              <a:rPr lang="en-US" altLang="en-US" sz="1400">
                <a:latin typeface="Times New Roman" panose="02020603050405020304" pitchFamily="18" charset="0"/>
              </a:rPr>
              <a:pPr/>
              <a:t>21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304800" y="762000"/>
            <a:ext cx="8229600" cy="1066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sz="4400" dirty="0" smtClean="0"/>
              <a:t>Figure 3.8 – Difference</a:t>
            </a:r>
          </a:p>
        </p:txBody>
      </p:sp>
      <p:sp>
        <p:nvSpPr>
          <p:cNvPr id="3481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7EB462C-A669-4E09-AC01-9D842600E4CF}" type="slidenum">
              <a:rPr lang="en-US" altLang="en-US" sz="1400">
                <a:latin typeface="Times New Roman" panose="02020603050405020304" pitchFamily="18" charset="0"/>
              </a:rPr>
              <a:pPr/>
              <a:t>22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667000"/>
            <a:ext cx="8610600" cy="164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66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457200" y="679524"/>
            <a:ext cx="8229600" cy="1066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sz="4400" dirty="0" smtClean="0"/>
              <a:t>Figure 3.9 - Product </a:t>
            </a:r>
            <a:br>
              <a:rPr lang="en-US" altLang="en-US" sz="4400" dirty="0" smtClean="0"/>
            </a:br>
            <a:endParaRPr lang="en-US" altLang="en-US" sz="4400" dirty="0" smtClean="0"/>
          </a:p>
        </p:txBody>
      </p:sp>
      <p:sp>
        <p:nvSpPr>
          <p:cNvPr id="4096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D91D903-035C-4A62-9C40-7024C64F9E26}" type="slidenum">
              <a:rPr lang="en-US" altLang="en-US" sz="1400">
                <a:latin typeface="Times New Roman" panose="02020603050405020304" pitchFamily="18" charset="0"/>
              </a:rPr>
              <a:pPr/>
              <a:t>23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09800"/>
            <a:ext cx="8243456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Relational Set Operators</a:t>
            </a:r>
          </a:p>
        </p:txBody>
      </p:sp>
      <p:sp>
        <p:nvSpPr>
          <p:cNvPr id="36867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Join</a:t>
            </a:r>
          </a:p>
          <a:p>
            <a:pPr lvl="1" eaLnBrk="1" hangingPunct="1"/>
            <a:r>
              <a:rPr lang="en-US" altLang="en-US" smtClean="0"/>
              <a:t>Allows information to be intelligently combined from two or more tables </a:t>
            </a:r>
          </a:p>
          <a:p>
            <a:pPr eaLnBrk="1" hangingPunct="1"/>
            <a:r>
              <a:rPr lang="en-US" altLang="en-US" b="1" smtClean="0"/>
              <a:t>Divide</a:t>
            </a:r>
          </a:p>
          <a:p>
            <a:pPr lvl="1" eaLnBrk="1" hangingPunct="1"/>
            <a:r>
              <a:rPr lang="en-US" altLang="en-US" smtClean="0"/>
              <a:t>Uses one 2-column table as the dividend and one single-column table as the divisor</a:t>
            </a:r>
          </a:p>
          <a:p>
            <a:pPr lvl="1" eaLnBrk="1" hangingPunct="1"/>
            <a:r>
              <a:rPr lang="en-US" altLang="en-US" smtClean="0"/>
              <a:t>Output is a single column that contains all values from the second column of the dividend that are associated with every row in the divisor</a:t>
            </a:r>
          </a:p>
        </p:txBody>
      </p:sp>
      <p:sp>
        <p:nvSpPr>
          <p:cNvPr id="3686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924645F-8AD1-4E53-9F1B-8579BCCCE553}" type="slidenum">
              <a:rPr lang="en-US" altLang="en-US" sz="1400">
                <a:latin typeface="Times New Roman" panose="02020603050405020304" pitchFamily="18" charset="0"/>
              </a:rPr>
              <a:pPr/>
              <a:t>24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Types of Joins 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Natural join</a:t>
            </a:r>
            <a:r>
              <a:rPr lang="en-US" altLang="en-US" smtClean="0"/>
              <a:t>:</a:t>
            </a:r>
            <a:r>
              <a:rPr lang="en-US" altLang="en-US" b="1" smtClean="0"/>
              <a:t> </a:t>
            </a:r>
            <a:r>
              <a:rPr lang="en-US" altLang="en-US" smtClean="0"/>
              <a:t>Links tables by selecting only the rows with common values in their common attributes</a:t>
            </a:r>
          </a:p>
          <a:p>
            <a:pPr lvl="1" eaLnBrk="1" hangingPunct="1"/>
            <a:r>
              <a:rPr lang="en-US" altLang="en-US" b="1" smtClean="0"/>
              <a:t>Join columns</a:t>
            </a:r>
            <a:r>
              <a:rPr lang="en-US" altLang="en-US" smtClean="0"/>
              <a:t>: Common columns</a:t>
            </a:r>
            <a:r>
              <a:rPr lang="en-US" altLang="en-US" b="1" smtClean="0"/>
              <a:t> </a:t>
            </a:r>
          </a:p>
          <a:p>
            <a:pPr eaLnBrk="1" hangingPunct="1"/>
            <a:r>
              <a:rPr lang="en-US" altLang="en-US" b="1" smtClean="0"/>
              <a:t>Equijoin</a:t>
            </a:r>
            <a:r>
              <a:rPr lang="en-US" altLang="en-US" smtClean="0"/>
              <a:t>: Links tables on the basis of an equality condition that compares specified columns of each table</a:t>
            </a:r>
          </a:p>
          <a:p>
            <a:pPr eaLnBrk="1" hangingPunct="1"/>
            <a:r>
              <a:rPr lang="en-US" altLang="en-US" b="1" smtClean="0"/>
              <a:t>Theta join</a:t>
            </a:r>
            <a:r>
              <a:rPr lang="en-US" altLang="en-US" smtClean="0"/>
              <a:t>: Extension of natural join, denoted by adding a theta subscript after the JOIN symbol 	</a:t>
            </a:r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lvl="1" eaLnBrk="1" hangingPunct="1"/>
            <a:endParaRPr lang="en-US" altLang="en-US" smtClean="0"/>
          </a:p>
        </p:txBody>
      </p:sp>
      <p:sp>
        <p:nvSpPr>
          <p:cNvPr id="3789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6D1507A-2C8B-4C6F-96F3-8D131940189F}" type="slidenum">
              <a:rPr lang="en-US" altLang="en-US" sz="1400">
                <a:latin typeface="Times New Roman" panose="02020603050405020304" pitchFamily="18" charset="0"/>
              </a:rPr>
              <a:pPr/>
              <a:t>25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Types of Joins 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Inner join</a:t>
            </a:r>
            <a:r>
              <a:rPr lang="en-US" altLang="en-US" smtClean="0"/>
              <a:t>:</a:t>
            </a:r>
            <a:r>
              <a:rPr lang="en-US" altLang="en-US" b="1" smtClean="0"/>
              <a:t> </a:t>
            </a:r>
            <a:r>
              <a:rPr lang="en-US" altLang="en-US" smtClean="0"/>
              <a:t>Only returns matched records from the tables that are being joined</a:t>
            </a:r>
          </a:p>
          <a:p>
            <a:pPr eaLnBrk="1" hangingPunct="1"/>
            <a:r>
              <a:rPr lang="en-US" altLang="en-US" b="1" smtClean="0"/>
              <a:t>Outer join</a:t>
            </a:r>
            <a:r>
              <a:rPr lang="en-US" altLang="en-US" smtClean="0"/>
              <a:t>: Matched pairs are retained and unmatched values in the other table are left null </a:t>
            </a:r>
          </a:p>
          <a:p>
            <a:pPr lvl="1" eaLnBrk="1" hangingPunct="1"/>
            <a:r>
              <a:rPr lang="en-US" altLang="en-US" b="1" smtClean="0"/>
              <a:t>Left outer join</a:t>
            </a:r>
            <a:r>
              <a:rPr lang="en-US" altLang="en-US" smtClean="0"/>
              <a:t>:</a:t>
            </a:r>
            <a:r>
              <a:rPr lang="en-US" altLang="en-US" b="1" smtClean="0"/>
              <a:t> </a:t>
            </a:r>
            <a:r>
              <a:rPr lang="en-US" altLang="en-US" smtClean="0"/>
              <a:t>Yields all of the rows in the first table, including those that do not have a matching value in the second table </a:t>
            </a:r>
          </a:p>
          <a:p>
            <a:pPr lvl="1" eaLnBrk="1" hangingPunct="1"/>
            <a:r>
              <a:rPr lang="en-US" altLang="en-US" b="1" smtClean="0"/>
              <a:t>Right outer join</a:t>
            </a:r>
            <a:r>
              <a:rPr lang="en-US" altLang="en-US" smtClean="0"/>
              <a:t>:</a:t>
            </a:r>
            <a:r>
              <a:rPr lang="en-US" altLang="en-US" b="1" smtClean="0"/>
              <a:t> </a:t>
            </a:r>
            <a:r>
              <a:rPr lang="en-US" altLang="en-US" smtClean="0"/>
              <a:t>Yields all of the rows in the second table, including those that do not have matching values in the first table </a:t>
            </a:r>
          </a:p>
          <a:p>
            <a:pPr lvl="1"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  <p:sp>
        <p:nvSpPr>
          <p:cNvPr id="3891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65EC201-953B-4BCE-9610-7002C0C701E4}" type="slidenum">
              <a:rPr lang="en-US" altLang="en-US" sz="1400">
                <a:latin typeface="Times New Roman" panose="02020603050405020304" pitchFamily="18" charset="0"/>
              </a:rPr>
              <a:pPr/>
              <a:t>26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454915" y="914400"/>
            <a:ext cx="8229600" cy="1066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sz="4400" dirty="0" smtClean="0"/>
              <a:t>Figure 3.10 - Two Tables That Will Be Used in JOIN Illustrations </a:t>
            </a:r>
            <a:br>
              <a:rPr lang="en-US" altLang="en-US" sz="4400" dirty="0" smtClean="0"/>
            </a:br>
            <a:endParaRPr lang="en-US" altLang="en-US" sz="4400" dirty="0" smtClean="0"/>
          </a:p>
        </p:txBody>
      </p:sp>
      <p:sp>
        <p:nvSpPr>
          <p:cNvPr id="4198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9EA1C69-7C3B-46FA-9725-77C8D9E7CA76}" type="slidenum">
              <a:rPr lang="en-US" altLang="en-US" sz="1400">
                <a:latin typeface="Times New Roman" panose="02020603050405020304" pitchFamily="18" charset="0"/>
              </a:rPr>
              <a:pPr/>
              <a:t>27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3200"/>
            <a:ext cx="8231885" cy="26860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/>
          <a:lstStyle/>
          <a:p>
            <a:r>
              <a:rPr lang="en-US" dirty="0" smtClean="0"/>
              <a:t>Natural Join: product-&gt;select-&gt;project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990600"/>
            <a:ext cx="70866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7357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Step1: Select rows with equal attribute values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225" y="2562225"/>
            <a:ext cx="7067550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117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Learning Objectives</a:t>
            </a:r>
          </a:p>
        </p:txBody>
      </p:sp>
      <p:sp>
        <p:nvSpPr>
          <p:cNvPr id="15363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In this chapter, you will learn:</a:t>
            </a:r>
          </a:p>
          <a:p>
            <a:pPr lvl="1" eaLnBrk="1" hangingPunct="1"/>
            <a:r>
              <a:rPr lang="en-US" altLang="en-US" dirty="0" smtClean="0"/>
              <a:t>About relational database operators, the data dictionary, and the system catalog</a:t>
            </a:r>
          </a:p>
          <a:p>
            <a:pPr lvl="1" eaLnBrk="1" hangingPunct="1"/>
            <a:r>
              <a:rPr lang="en-US" altLang="en-US" dirty="0" smtClean="0"/>
              <a:t>How data redundancy is handled in the relational database model</a:t>
            </a:r>
          </a:p>
          <a:p>
            <a:pPr lvl="1" eaLnBrk="1" hangingPunct="1"/>
            <a:r>
              <a:rPr lang="en-US" altLang="en-US" dirty="0" smtClean="0"/>
              <a:t>Why indexing is important</a:t>
            </a:r>
          </a:p>
        </p:txBody>
      </p:sp>
      <p:sp>
        <p:nvSpPr>
          <p:cNvPr id="1536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BCA1308-8751-4961-864C-912DE35883F3}" type="slidenum">
              <a:rPr lang="en-US" altLang="en-US" sz="1400">
                <a:latin typeface="Times New Roman" panose="02020603050405020304" pitchFamily="18" charset="0"/>
              </a:rPr>
              <a:pPr/>
              <a:t>3</a:t>
            </a:fld>
            <a:endParaRPr lang="en-US" altLang="en-US" sz="14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Step3: Project to yield only one single copy of each attribute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087" y="2586037"/>
            <a:ext cx="6981825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1599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828800"/>
          </a:xfrm>
        </p:spPr>
        <p:txBody>
          <a:bodyPr/>
          <a:lstStyle/>
          <a:p>
            <a:r>
              <a:rPr lang="en-US" dirty="0" smtClean="0"/>
              <a:t>Left outer join: yield all the rows in the left table, including those that do not have a matching value in the right table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087" y="3048000"/>
            <a:ext cx="6981825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9910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2438400"/>
          </a:xfrm>
        </p:spPr>
        <p:txBody>
          <a:bodyPr/>
          <a:lstStyle/>
          <a:p>
            <a:r>
              <a:rPr lang="en-US" dirty="0" smtClean="0"/>
              <a:t>Right outer join: yield all of the rows in the right table, including those that do not have matching values in the left table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087" y="3581400"/>
            <a:ext cx="6981825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3686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600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sz="4400" dirty="0" smtClean="0"/>
              <a:t>Figure 3.16 </a:t>
            </a:r>
            <a:r>
              <a:rPr lang="en-US" altLang="en-US" sz="4400" dirty="0" smtClean="0"/>
              <a:t>– Divide: return tuples of table 1 associated with all tuples of table 2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dirty="0" smtClean="0"/>
          </a:p>
        </p:txBody>
      </p:sp>
      <p:sp>
        <p:nvSpPr>
          <p:cNvPr id="4301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8030054-835D-406E-8AEF-63BA4E0BF39C}" type="slidenum">
              <a:rPr lang="en-US" altLang="en-US" sz="1400">
                <a:latin typeface="Times New Roman" panose="02020603050405020304" pitchFamily="18" charset="0"/>
              </a:rPr>
              <a:pPr/>
              <a:t>33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2672665"/>
            <a:ext cx="7848600" cy="29060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Data Dictionary and the System Catalog 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495800"/>
          </a:xfrm>
        </p:spPr>
        <p:txBody>
          <a:bodyPr/>
          <a:lstStyle/>
          <a:p>
            <a:pPr eaLnBrk="1" hangingPunct="1"/>
            <a:r>
              <a:rPr lang="en-US" altLang="en-US" sz="2600" b="1" dirty="0" smtClean="0"/>
              <a:t>Data dictionary</a:t>
            </a:r>
            <a:r>
              <a:rPr lang="en-US" altLang="en-US" sz="2600" dirty="0" smtClean="0"/>
              <a:t>:</a:t>
            </a:r>
            <a:r>
              <a:rPr lang="en-US" altLang="en-US" sz="2600" b="1" dirty="0" smtClean="0"/>
              <a:t> </a:t>
            </a:r>
            <a:r>
              <a:rPr lang="en-US" altLang="en-US" sz="2600" dirty="0" smtClean="0"/>
              <a:t>Description of all tables in the database created by the user and designer </a:t>
            </a:r>
          </a:p>
          <a:p>
            <a:pPr eaLnBrk="1" hangingPunct="1"/>
            <a:r>
              <a:rPr lang="en-US" altLang="en-US" sz="2600" b="1" dirty="0" smtClean="0"/>
              <a:t>System catalog</a:t>
            </a:r>
            <a:r>
              <a:rPr lang="en-US" altLang="en-US" sz="2600" dirty="0" smtClean="0"/>
              <a:t>: System data dictionary that describes all objects within the database </a:t>
            </a:r>
          </a:p>
          <a:p>
            <a:pPr eaLnBrk="1" hangingPunct="1"/>
            <a:r>
              <a:rPr lang="en-US" altLang="en-US" sz="2600" dirty="0" smtClean="0"/>
              <a:t>Homonyms and synonyms must be avoided to lessen confusion</a:t>
            </a:r>
          </a:p>
          <a:p>
            <a:pPr lvl="2" eaLnBrk="1" hangingPunct="1"/>
            <a:r>
              <a:rPr lang="en-US" altLang="en-US" b="1" dirty="0" smtClean="0"/>
              <a:t>Homonym</a:t>
            </a:r>
            <a:r>
              <a:rPr lang="en-US" altLang="en-US" dirty="0" smtClean="0"/>
              <a:t>: Same name is used to label different attributes </a:t>
            </a:r>
          </a:p>
          <a:p>
            <a:pPr lvl="2" eaLnBrk="1" hangingPunct="1"/>
            <a:r>
              <a:rPr lang="en-US" altLang="en-US" b="1" dirty="0" smtClean="0"/>
              <a:t>Synonym</a:t>
            </a:r>
            <a:r>
              <a:rPr lang="en-US" altLang="en-US" dirty="0" smtClean="0"/>
              <a:t>: Different names are used to describe the same attribute </a:t>
            </a:r>
          </a:p>
          <a:p>
            <a:pPr lvl="1"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  <p:sp>
        <p:nvSpPr>
          <p:cNvPr id="4403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D15DF2B-AE34-4B53-B723-EF22C8A030BF}" type="slidenum">
              <a:rPr lang="en-US" altLang="en-US" sz="1400">
                <a:latin typeface="Times New Roman" panose="02020603050405020304" pitchFamily="18" charset="0"/>
              </a:rPr>
              <a:pPr/>
              <a:t>34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441434" y="685800"/>
            <a:ext cx="8229600" cy="10668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Relationships within the Relational Database 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441434" y="1981200"/>
            <a:ext cx="8229600" cy="4572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1:M relationship - Norm for relational databases </a:t>
            </a:r>
          </a:p>
          <a:p>
            <a:pPr eaLnBrk="1" hangingPunct="1"/>
            <a:r>
              <a:rPr lang="en-US" altLang="en-US" dirty="0" smtClean="0"/>
              <a:t>1:1 relationship - One entity can be related to only one other entity and vice versa </a:t>
            </a:r>
          </a:p>
          <a:p>
            <a:pPr eaLnBrk="1" hangingPunct="1"/>
            <a:r>
              <a:rPr lang="en-US" altLang="en-US" dirty="0" smtClean="0"/>
              <a:t>Many-to-many (M:N) relationship - Implemented by creating a new entity in 1:M relationships with the original entities </a:t>
            </a:r>
          </a:p>
          <a:p>
            <a:pPr lvl="1" eaLnBrk="1" hangingPunct="1"/>
            <a:r>
              <a:rPr lang="en-US" altLang="en-US" b="1" dirty="0" smtClean="0"/>
              <a:t>Composite entity </a:t>
            </a:r>
            <a:r>
              <a:rPr lang="en-US" altLang="en-US" dirty="0" smtClean="0"/>
              <a:t>(</a:t>
            </a:r>
            <a:r>
              <a:rPr lang="en-US" altLang="en-US" b="1" dirty="0" smtClean="0"/>
              <a:t>Bridge </a:t>
            </a:r>
            <a:r>
              <a:rPr lang="en-US" altLang="en-US" dirty="0" smtClean="0"/>
              <a:t>or </a:t>
            </a:r>
            <a:r>
              <a:rPr lang="en-US" altLang="en-US" b="1" dirty="0" smtClean="0"/>
              <a:t>associative entity</a:t>
            </a:r>
            <a:r>
              <a:rPr lang="en-US" altLang="en-US" dirty="0" smtClean="0"/>
              <a:t>): Helps avoid problems inherent to M:N relationships, includes the primary keys of tables to be linked</a:t>
            </a:r>
          </a:p>
          <a:p>
            <a:pPr lvl="1" eaLnBrk="1" hangingPunct="1"/>
            <a:endParaRPr lang="en-US" altLang="en-US" dirty="0" smtClean="0"/>
          </a:p>
        </p:txBody>
      </p:sp>
      <p:sp>
        <p:nvSpPr>
          <p:cNvPr id="4506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C4DA527-9223-4D0E-8FAB-8DF8417F57A2}" type="slidenum">
              <a:rPr lang="en-US" altLang="en-US" sz="1400">
                <a:latin typeface="Times New Roman" panose="02020603050405020304" pitchFamily="18" charset="0"/>
              </a:rPr>
              <a:pPr/>
              <a:t>35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Figure 3.21 - The 1:1 Relationship between PROFESSOR and DEPARTMENT</a:t>
            </a:r>
          </a:p>
        </p:txBody>
      </p:sp>
      <p:sp>
        <p:nvSpPr>
          <p:cNvPr id="4608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E10CD11-4C17-4046-8C1B-FC5BA0E386BC}" type="slidenum">
              <a:rPr lang="en-US" altLang="en-US" sz="1400">
                <a:latin typeface="Times New Roman" panose="02020603050405020304" pitchFamily="18" charset="0"/>
              </a:rPr>
              <a:pPr/>
              <a:t>36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048000"/>
            <a:ext cx="8001000" cy="1910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066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sz="4400" dirty="0" smtClean="0"/>
              <a:t>Figure 3.26 - Changing the M:N Relationship to Two 1:M Relationships </a:t>
            </a:r>
            <a:br>
              <a:rPr lang="en-US" altLang="en-US" sz="4400" dirty="0" smtClean="0"/>
            </a:br>
            <a:endParaRPr lang="en-US" altLang="en-US" sz="4400" dirty="0" smtClean="0"/>
          </a:p>
        </p:txBody>
      </p:sp>
      <p:sp>
        <p:nvSpPr>
          <p:cNvPr id="4710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4BF5E5F-59E8-40AD-9C8B-8AE8B6FB43B8}" type="slidenum">
              <a:rPr lang="en-US" altLang="en-US" sz="1400">
                <a:latin typeface="Times New Roman" panose="02020603050405020304" pitchFamily="18" charset="0"/>
              </a:rPr>
              <a:pPr/>
              <a:t>37</a:t>
            </a:fld>
            <a:endParaRPr lang="en-US" altLang="en-US" sz="1400" dirty="0">
              <a:latin typeface="Times New Roman" panose="02020603050405020304" pitchFamily="18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4600"/>
            <a:ext cx="8534400" cy="29796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229600" cy="1066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sz="4400" dirty="0" smtClean="0"/>
              <a:t>Figure 3.27 - The Expanded ER Model </a:t>
            </a:r>
            <a:br>
              <a:rPr lang="en-US" altLang="en-US" sz="4400" dirty="0" smtClean="0"/>
            </a:br>
            <a:endParaRPr lang="en-US" altLang="en-US" sz="4400" dirty="0" smtClean="0"/>
          </a:p>
        </p:txBody>
      </p:sp>
      <p:sp>
        <p:nvSpPr>
          <p:cNvPr id="4813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38CD2B2-D458-44DE-B0BD-E04A5ED0DC30}" type="slidenum">
              <a:rPr lang="en-US" altLang="en-US" sz="1400">
                <a:latin typeface="Times New Roman" panose="02020603050405020304" pitchFamily="18" charset="0"/>
              </a:rPr>
              <a:pPr/>
              <a:t>38</a:t>
            </a:fld>
            <a:endParaRPr lang="en-US" altLang="en-US" sz="1400" dirty="0">
              <a:latin typeface="Times New Roman" panose="02020603050405020304" pitchFamily="18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09800"/>
            <a:ext cx="8458200" cy="30595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78221" y="747001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Data Redundancy Revisited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475593" y="1876671"/>
            <a:ext cx="8229600" cy="4897438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Relational database facilitates control of data redundancies through use of foreign keys</a:t>
            </a:r>
          </a:p>
          <a:p>
            <a:pPr eaLnBrk="1" hangingPunct="1"/>
            <a:r>
              <a:rPr lang="en-US" altLang="en-US" dirty="0" smtClean="0"/>
              <a:t>To be controlled except the following circumstances</a:t>
            </a:r>
          </a:p>
          <a:p>
            <a:pPr lvl="1" eaLnBrk="1" hangingPunct="1"/>
            <a:r>
              <a:rPr lang="en-CA" altLang="en-US" dirty="0" smtClean="0"/>
              <a:t>Data redundancy must be increased to make the database serve crucial information </a:t>
            </a:r>
            <a:r>
              <a:rPr lang="en-CA" altLang="en-US" dirty="0" smtClean="0"/>
              <a:t>purposes, i.e. prevent data loss in the case of data corruption.</a:t>
            </a:r>
            <a:endParaRPr lang="en-US" altLang="en-US" dirty="0" smtClean="0"/>
          </a:p>
          <a:p>
            <a:pPr lvl="1" eaLnBrk="1" hangingPunct="1"/>
            <a:r>
              <a:rPr lang="en-US" altLang="en-US" dirty="0" smtClean="0"/>
              <a:t>Exists to preserve the historical accuracy of the data</a:t>
            </a:r>
          </a:p>
        </p:txBody>
      </p:sp>
      <p:sp>
        <p:nvSpPr>
          <p:cNvPr id="4915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B6583B7-4355-4C4A-931D-9952712E78F9}" type="slidenum">
              <a:rPr lang="en-US" altLang="en-US" sz="1400">
                <a:latin typeface="Times New Roman" panose="02020603050405020304" pitchFamily="18" charset="0"/>
              </a:rPr>
              <a:pPr/>
              <a:t>39</a:t>
            </a:fld>
            <a:endParaRPr lang="en-US" altLang="en-US" sz="14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A Logical View of Data</a:t>
            </a:r>
          </a:p>
        </p:txBody>
      </p:sp>
      <p:sp>
        <p:nvSpPr>
          <p:cNvPr id="16387" name="Rectangle 1027"/>
          <p:cNvSpPr>
            <a:spLocks noGrp="1" noChangeArrowheads="1"/>
          </p:cNvSpPr>
          <p:nvPr>
            <p:ph idx="1"/>
          </p:nvPr>
        </p:nvSpPr>
        <p:spPr>
          <a:xfrm>
            <a:off x="533400" y="1905000"/>
            <a:ext cx="8077200" cy="4114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Relational database model enables logical representation of the data and its relationships</a:t>
            </a:r>
          </a:p>
          <a:p>
            <a:pPr eaLnBrk="1" hangingPunct="1"/>
            <a:r>
              <a:rPr lang="en-US" altLang="en-US" dirty="0" smtClean="0"/>
              <a:t>Logical simplicity yields simple and effective database design methodologies </a:t>
            </a:r>
          </a:p>
          <a:p>
            <a:pPr eaLnBrk="1" hangingPunct="1"/>
            <a:r>
              <a:rPr lang="en-US" altLang="en-US" dirty="0" smtClean="0"/>
              <a:t>Facilitated by the creation of data relationships based on a logical construct called a relation </a:t>
            </a:r>
          </a:p>
        </p:txBody>
      </p:sp>
      <p:sp>
        <p:nvSpPr>
          <p:cNvPr id="1638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E72DB0F-3F0A-4ED8-873D-619B324CF4A4}" type="slidenum">
              <a:rPr lang="en-US" altLang="en-US" sz="1400">
                <a:latin typeface="Times New Roman" panose="02020603050405020304" pitchFamily="18" charset="0"/>
              </a:rPr>
              <a:pPr/>
              <a:t>4</a:t>
            </a:fld>
            <a:endParaRPr lang="en-US" altLang="en-US" sz="14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066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sz="4400" dirty="0" smtClean="0"/>
              <a:t>Figure 3.30 - The Relational Diagram for the Invoicing System </a:t>
            </a:r>
            <a:br>
              <a:rPr lang="en-US" altLang="en-US" sz="4400" dirty="0" smtClean="0"/>
            </a:br>
            <a:endParaRPr lang="en-US" altLang="en-US" sz="4400" dirty="0" smtClean="0"/>
          </a:p>
        </p:txBody>
      </p:sp>
      <p:sp>
        <p:nvSpPr>
          <p:cNvPr id="5017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EF5375C-02BE-4206-B83C-9E0B11DE5EA5}" type="slidenum">
              <a:rPr lang="en-US" altLang="en-US" sz="1400">
                <a:latin typeface="Times New Roman" panose="02020603050405020304" pitchFamily="18" charset="0"/>
              </a:rPr>
              <a:pPr/>
              <a:t>40</a:t>
            </a:fld>
            <a:endParaRPr lang="en-US" altLang="en-US" sz="1400" dirty="0">
              <a:latin typeface="Times New Roman" panose="02020603050405020304" pitchFamily="18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667000"/>
            <a:ext cx="8389375" cy="2009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88962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Indexes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08162"/>
            <a:ext cx="8229600" cy="4897438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Orderly arrangement to logically access rows in a table</a:t>
            </a:r>
          </a:p>
          <a:p>
            <a:pPr eaLnBrk="1" hangingPunct="1"/>
            <a:r>
              <a:rPr lang="en-US" altLang="en-US" b="1" dirty="0" smtClean="0"/>
              <a:t>Index key</a:t>
            </a:r>
            <a:r>
              <a:rPr lang="en-US" altLang="en-US" dirty="0" smtClean="0"/>
              <a:t>: Index’s reference point that leads to data location identified by the key</a:t>
            </a:r>
          </a:p>
          <a:p>
            <a:pPr eaLnBrk="1" hangingPunct="1"/>
            <a:r>
              <a:rPr lang="en-US" altLang="en-US" b="1" dirty="0" smtClean="0"/>
              <a:t>Unique index</a:t>
            </a:r>
            <a:r>
              <a:rPr lang="en-US" altLang="en-US" dirty="0" smtClean="0"/>
              <a:t>: Index key can have only one pointer value associated with it</a:t>
            </a:r>
          </a:p>
          <a:p>
            <a:pPr eaLnBrk="1" hangingPunct="1"/>
            <a:r>
              <a:rPr lang="en-US" altLang="en-US" dirty="0" smtClean="0"/>
              <a:t>Each index is associated with only one table</a:t>
            </a:r>
          </a:p>
        </p:txBody>
      </p:sp>
      <p:sp>
        <p:nvSpPr>
          <p:cNvPr id="5120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5C3645E-A2CA-4FCC-B9A4-F842C83B9275}" type="slidenum">
              <a:rPr lang="en-US" altLang="en-US" sz="1400">
                <a:latin typeface="Times New Roman" panose="02020603050405020304" pitchFamily="18" charset="0"/>
              </a:rPr>
              <a:pPr/>
              <a:t>41</a:t>
            </a:fld>
            <a:endParaRPr lang="en-US" altLang="en-US" sz="14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sz="4400" dirty="0" smtClean="0"/>
              <a:t>Table 3.8 – Dr. </a:t>
            </a:r>
            <a:r>
              <a:rPr lang="en-US" altLang="en-US" sz="4400" dirty="0" err="1" smtClean="0"/>
              <a:t>Codd’s</a:t>
            </a:r>
            <a:r>
              <a:rPr lang="en-US" altLang="en-US" sz="4400" dirty="0" smtClean="0"/>
              <a:t> 12 Relational Database Rules</a:t>
            </a:r>
          </a:p>
        </p:txBody>
      </p:sp>
      <p:sp>
        <p:nvSpPr>
          <p:cNvPr id="5017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EF5375C-02BE-4206-B83C-9E0B11DE5EA5}" type="slidenum">
              <a:rPr lang="en-US" altLang="en-US" sz="1400">
                <a:latin typeface="Times New Roman" panose="02020603050405020304" pitchFamily="18" charset="0"/>
              </a:rPr>
              <a:pPr/>
              <a:t>42</a:t>
            </a:fld>
            <a:endParaRPr lang="en-US" altLang="en-US" sz="1400" dirty="0">
              <a:latin typeface="Times New Roman" panose="02020603050405020304" pitchFamily="18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209800"/>
            <a:ext cx="6764507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0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sz="4400" dirty="0" smtClean="0"/>
              <a:t>Table 3.8 – Dr. </a:t>
            </a:r>
            <a:r>
              <a:rPr lang="en-US" altLang="en-US" sz="4400" dirty="0" err="1" smtClean="0"/>
              <a:t>Codd’s</a:t>
            </a:r>
            <a:r>
              <a:rPr lang="en-US" altLang="en-US" sz="4400" dirty="0" smtClean="0"/>
              <a:t> 12 Relational Database Rules</a:t>
            </a:r>
          </a:p>
        </p:txBody>
      </p:sp>
      <p:sp>
        <p:nvSpPr>
          <p:cNvPr id="5017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EF5375C-02BE-4206-B83C-9E0B11DE5EA5}" type="slidenum">
              <a:rPr lang="en-US" altLang="en-US" sz="1400">
                <a:latin typeface="Times New Roman" panose="02020603050405020304" pitchFamily="18" charset="0"/>
              </a:rPr>
              <a:pPr/>
              <a:t>43</a:t>
            </a:fld>
            <a:endParaRPr lang="en-US" altLang="en-US" sz="1400" dirty="0">
              <a:latin typeface="Times New Roman" panose="02020603050405020304" pitchFamily="18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8800"/>
            <a:ext cx="7404481" cy="4337273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04" y="2667000"/>
            <a:ext cx="7416991" cy="356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5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0668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Table 3.1 - Characteristics of a Relational Table</a:t>
            </a:r>
          </a:p>
        </p:txBody>
      </p:sp>
      <p:sp>
        <p:nvSpPr>
          <p:cNvPr id="1741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0C0A6D5-9029-4AC6-BA6B-B700ABB7E4D4}" type="slidenum">
              <a:rPr lang="en-US" altLang="en-US" sz="1400">
                <a:latin typeface="Times New Roman" panose="02020603050405020304" pitchFamily="18" charset="0"/>
              </a:rPr>
              <a:pPr/>
              <a:t>5</a:t>
            </a:fld>
            <a:endParaRPr lang="en-US" altLang="en-US" sz="1400" dirty="0">
              <a:latin typeface="Times New Roman" panose="02020603050405020304" pitchFamily="18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83" y="2438400"/>
            <a:ext cx="8109179" cy="28168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Keys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897438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defRPr/>
            </a:pPr>
            <a:r>
              <a:rPr lang="en-US" altLang="en-US" dirty="0" smtClean="0"/>
              <a:t>Consist of one or more attributes that determine other attributes</a:t>
            </a:r>
          </a:p>
          <a:p>
            <a:pPr marL="365760" indent="-256032" eaLnBrk="1" fontAlgn="auto" hangingPunct="1">
              <a:defRPr/>
            </a:pPr>
            <a:r>
              <a:rPr lang="en-US" altLang="en-US" dirty="0" smtClean="0"/>
              <a:t>Used to: </a:t>
            </a:r>
          </a:p>
          <a:p>
            <a:pPr marL="658368" lvl="1" indent="-246888" eaLnBrk="1" fontAlgn="auto" hangingPunct="1">
              <a:defRPr/>
            </a:pPr>
            <a:r>
              <a:rPr lang="en-US" altLang="en-US" dirty="0" smtClean="0"/>
              <a:t>Ensure that each row in a table is uniquely identifiable</a:t>
            </a:r>
          </a:p>
          <a:p>
            <a:pPr marL="658368" lvl="1" indent="-246888" eaLnBrk="1" fontAlgn="auto" hangingPunct="1">
              <a:defRPr/>
            </a:pPr>
            <a:r>
              <a:rPr lang="en-US" altLang="en-US" dirty="0" smtClean="0"/>
              <a:t>Establish relationships among tables and to ensure the integrity of the data</a:t>
            </a:r>
          </a:p>
          <a:p>
            <a:pPr marL="365760" indent="-256032" eaLnBrk="1" fontAlgn="auto" hangingPunct="1">
              <a:defRPr/>
            </a:pPr>
            <a:r>
              <a:rPr lang="en-US" altLang="en-US" b="1" dirty="0" smtClean="0">
                <a:uFill>
                  <a:solidFill>
                    <a:srgbClr val="FF0000"/>
                  </a:solidFill>
                </a:uFill>
              </a:rPr>
              <a:t>Primary key (PK)</a:t>
            </a:r>
            <a:r>
              <a:rPr lang="en-US" altLang="en-US" dirty="0" smtClean="0">
                <a:uFill>
                  <a:solidFill>
                    <a:srgbClr val="FF0000"/>
                  </a:solidFill>
                </a:uFill>
              </a:rPr>
              <a:t>: </a:t>
            </a:r>
            <a:r>
              <a:rPr lang="en-US" altLang="en-US" dirty="0" smtClean="0"/>
              <a:t>Attribute or combination of attributes that uniquely identifies any given row</a:t>
            </a:r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EA28F75-82FF-4D6F-927F-9FF61E47358D}" type="slidenum">
              <a:rPr lang="en-US" altLang="en-US" sz="1400">
                <a:latin typeface="Times New Roman" panose="02020603050405020304" pitchFamily="18" charset="0"/>
              </a:rPr>
              <a:pPr/>
              <a:t>6</a:t>
            </a:fld>
            <a:endParaRPr lang="en-US" altLang="en-US" sz="14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Determination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897438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State in which knowing the value of one attribute makes it possible to determine the value of another</a:t>
            </a:r>
          </a:p>
          <a:p>
            <a:pPr eaLnBrk="1" hangingPunct="1"/>
            <a:r>
              <a:rPr lang="en-US" altLang="en-US" dirty="0"/>
              <a:t>B</a:t>
            </a:r>
            <a:r>
              <a:rPr lang="en-US" altLang="en-US" dirty="0" smtClean="0"/>
              <a:t>asis for establishing the role of a key </a:t>
            </a:r>
          </a:p>
          <a:p>
            <a:pPr eaLnBrk="1" hangingPunct="1"/>
            <a:r>
              <a:rPr lang="en-CA" altLang="en-US" dirty="0" smtClean="0"/>
              <a:t>Based on the relationships among the attributes </a:t>
            </a:r>
            <a:endParaRPr lang="en-US" altLang="en-US" dirty="0" smtClean="0"/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EF8430A-B0CE-4589-BC39-7F649724E3C9}" type="slidenum">
              <a:rPr lang="en-US" altLang="en-US" sz="1400">
                <a:latin typeface="Times New Roman" panose="02020603050405020304" pitchFamily="18" charset="0"/>
              </a:rPr>
              <a:pPr/>
              <a:t>7</a:t>
            </a:fld>
            <a:endParaRPr lang="en-US" altLang="en-US" sz="14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Dependencies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97438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Functional dependence</a:t>
            </a:r>
            <a:r>
              <a:rPr lang="en-US" altLang="en-US" dirty="0" smtClean="0"/>
              <a:t>:</a:t>
            </a:r>
            <a:r>
              <a:rPr lang="en-US" altLang="en-US" b="1" dirty="0" smtClean="0"/>
              <a:t> </a:t>
            </a:r>
            <a:r>
              <a:rPr lang="en-US" altLang="en-US" dirty="0" smtClean="0"/>
              <a:t>Value of one or more attributes determines the value of one or more other attributes</a:t>
            </a:r>
          </a:p>
          <a:p>
            <a:pPr lvl="1" eaLnBrk="1" hangingPunct="1"/>
            <a:r>
              <a:rPr lang="en-US" altLang="en-US" b="1" dirty="0" smtClean="0"/>
              <a:t>Determinant</a:t>
            </a:r>
            <a:r>
              <a:rPr lang="en-US" altLang="en-US" dirty="0" smtClean="0"/>
              <a:t>:</a:t>
            </a:r>
            <a:r>
              <a:rPr lang="en-US" altLang="en-US" b="1" dirty="0" smtClean="0"/>
              <a:t> </a:t>
            </a:r>
            <a:r>
              <a:rPr lang="en-US" altLang="en-US" dirty="0" smtClean="0"/>
              <a:t>Attribute whose value determines another </a:t>
            </a:r>
            <a:endParaRPr lang="en-US" altLang="en-US" b="1" dirty="0" smtClean="0"/>
          </a:p>
          <a:p>
            <a:pPr lvl="1" eaLnBrk="1" hangingPunct="1"/>
            <a:r>
              <a:rPr lang="en-US" altLang="en-US" b="1" dirty="0" smtClean="0"/>
              <a:t>Dependent</a:t>
            </a:r>
            <a:r>
              <a:rPr lang="en-US" altLang="en-US" dirty="0" smtClean="0"/>
              <a:t>: Attribute whose value is determined by the other attribute</a:t>
            </a:r>
          </a:p>
          <a:p>
            <a:pPr eaLnBrk="1" hangingPunct="1"/>
            <a:r>
              <a:rPr lang="en-US" altLang="en-US" b="1" dirty="0" smtClean="0"/>
              <a:t>Full functional dependence</a:t>
            </a:r>
            <a:r>
              <a:rPr lang="en-US" altLang="en-US" dirty="0" smtClean="0"/>
              <a:t>: Entire collection of attributes in the determinant is necessary for the relationship </a:t>
            </a:r>
          </a:p>
        </p:txBody>
      </p:sp>
      <p:sp>
        <p:nvSpPr>
          <p:cNvPr id="2048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60A0B9A-79DB-4A1C-93D8-DCFD54AE32D2}" type="slidenum">
              <a:rPr lang="en-US" altLang="en-US" sz="1400">
                <a:latin typeface="Times New Roman" panose="02020603050405020304" pitchFamily="18" charset="0"/>
              </a:rPr>
              <a:pPr/>
              <a:t>8</a:t>
            </a:fld>
            <a:endParaRPr lang="en-US" altLang="en-US" sz="14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Types of Keys 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/>
              <a:t>Composite key</a:t>
            </a:r>
            <a:r>
              <a:rPr lang="en-US" altLang="en-US" dirty="0" smtClean="0"/>
              <a:t>: Key that is composed of more than one attribute</a:t>
            </a:r>
          </a:p>
          <a:p>
            <a:pPr eaLnBrk="1" hangingPunct="1"/>
            <a:r>
              <a:rPr lang="en-US" altLang="en-US" b="1" dirty="0" smtClean="0"/>
              <a:t>Key attribute</a:t>
            </a:r>
            <a:r>
              <a:rPr lang="en-US" altLang="en-US" dirty="0" smtClean="0"/>
              <a:t>:</a:t>
            </a:r>
            <a:r>
              <a:rPr lang="en-US" altLang="en-US" b="1" dirty="0" smtClean="0"/>
              <a:t> </a:t>
            </a:r>
            <a:r>
              <a:rPr lang="en-US" altLang="en-US" dirty="0" smtClean="0"/>
              <a:t>Attribute that is a part of a key</a:t>
            </a:r>
          </a:p>
          <a:p>
            <a:pPr eaLnBrk="1" hangingPunct="1"/>
            <a:r>
              <a:rPr lang="en-US" altLang="en-US" b="1" dirty="0" smtClean="0"/>
              <a:t>Entity integrity</a:t>
            </a:r>
            <a:r>
              <a:rPr lang="en-US" altLang="en-US" dirty="0" smtClean="0"/>
              <a:t>:</a:t>
            </a:r>
            <a:r>
              <a:rPr lang="en-US" altLang="en-US" b="1" dirty="0" smtClean="0"/>
              <a:t> </a:t>
            </a:r>
            <a:r>
              <a:rPr lang="en-US" altLang="en-US" dirty="0" smtClean="0"/>
              <a:t>Condition in which each row in the table has its own unique identity </a:t>
            </a:r>
          </a:p>
          <a:p>
            <a:pPr lvl="1" eaLnBrk="1" hangingPunct="1"/>
            <a:r>
              <a:rPr lang="en-US" altLang="en-US" dirty="0" smtClean="0"/>
              <a:t>All of the values in the primary key must be unique</a:t>
            </a:r>
          </a:p>
          <a:p>
            <a:pPr lvl="1" eaLnBrk="1" hangingPunct="1"/>
            <a:r>
              <a:rPr lang="en-US" altLang="en-US" dirty="0" smtClean="0"/>
              <a:t>No key attribute in the primary key can contain a null </a:t>
            </a:r>
          </a:p>
        </p:txBody>
      </p:sp>
      <p:sp>
        <p:nvSpPr>
          <p:cNvPr id="2150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6723D28-3FCD-4EAA-A10E-85A3E7738DA3}" type="slidenum">
              <a:rPr lang="en-US" altLang="en-US" sz="1400">
                <a:latin typeface="Times New Roman" panose="02020603050405020304" pitchFamily="18" charset="0"/>
              </a:rPr>
              <a:pPr/>
              <a:t>9</a:t>
            </a:fld>
            <a:endParaRPr lang="en-US" altLang="en-US" sz="14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Times New Rom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1201</Words>
  <Application>Microsoft Office PowerPoint</Application>
  <PresentationFormat>On-screen Show (4:3)</PresentationFormat>
  <Paragraphs>171</Paragraphs>
  <Slides>43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ＭＳ Ｐゴシック</vt:lpstr>
      <vt:lpstr>Arial</vt:lpstr>
      <vt:lpstr>Calibri</vt:lpstr>
      <vt:lpstr>Georgia</vt:lpstr>
      <vt:lpstr>Times New Roman</vt:lpstr>
      <vt:lpstr>Wingdings</vt:lpstr>
      <vt:lpstr>Urban</vt:lpstr>
      <vt:lpstr>PowerPoint Presentation</vt:lpstr>
      <vt:lpstr>Learning Objectives</vt:lpstr>
      <vt:lpstr>Learning Objectives</vt:lpstr>
      <vt:lpstr>A Logical View of Data</vt:lpstr>
      <vt:lpstr>Table 3.1 - Characteristics of a Relational Table</vt:lpstr>
      <vt:lpstr>Keys</vt:lpstr>
      <vt:lpstr>Determination</vt:lpstr>
      <vt:lpstr>Dependencies</vt:lpstr>
      <vt:lpstr>Types of Keys </vt:lpstr>
      <vt:lpstr>Types of Keys </vt:lpstr>
      <vt:lpstr> Figure 3.2 - An Example of a Simple Relational Database  </vt:lpstr>
      <vt:lpstr>Table 3.3 - Relational Database Keys </vt:lpstr>
      <vt:lpstr>Integrity Rules </vt:lpstr>
      <vt:lpstr> Figure 3.3 - An Illustration of Integrity Rules  </vt:lpstr>
      <vt:lpstr>Ways to Handle Nulls</vt:lpstr>
      <vt:lpstr>Relational Algebra</vt:lpstr>
      <vt:lpstr>Relational Set Operators</vt:lpstr>
      <vt:lpstr> Figure 3.4 - Select  </vt:lpstr>
      <vt:lpstr> Figure 3.5 - Project  </vt:lpstr>
      <vt:lpstr> Figure 3.6 - Union and Figure 3.7 - Intersect </vt:lpstr>
      <vt:lpstr>Relational Set Operators</vt:lpstr>
      <vt:lpstr> Figure 3.8 – Difference</vt:lpstr>
      <vt:lpstr> Figure 3.9 - Product  </vt:lpstr>
      <vt:lpstr>Relational Set Operators</vt:lpstr>
      <vt:lpstr>Types of Joins </vt:lpstr>
      <vt:lpstr>Types of Joins </vt:lpstr>
      <vt:lpstr> Figure 3.10 - Two Tables That Will Be Used in JOIN Illustrations  </vt:lpstr>
      <vt:lpstr>Natural Join: product-&gt;select-&gt;project</vt:lpstr>
      <vt:lpstr>Step1: Select rows with equal attribute values</vt:lpstr>
      <vt:lpstr>Step3: Project to yield only one single copy of each attribute</vt:lpstr>
      <vt:lpstr>Left outer join: yield all the rows in the left table, including those that do not have a matching value in the right table</vt:lpstr>
      <vt:lpstr>Right outer join: yield all of the rows in the right table, including those that do not have matching values in the left table</vt:lpstr>
      <vt:lpstr> Figure 3.16 – Divide: return tuples of table 1 associated with all tuples of table 2  </vt:lpstr>
      <vt:lpstr>Data Dictionary and the System Catalog </vt:lpstr>
      <vt:lpstr>Relationships within the Relational Database </vt:lpstr>
      <vt:lpstr>Figure 3.21 - The 1:1 Relationship between PROFESSOR and DEPARTMENT</vt:lpstr>
      <vt:lpstr> Figure 3.26 - Changing the M:N Relationship to Two 1:M Relationships  </vt:lpstr>
      <vt:lpstr> Figure 3.27 - The Expanded ER Model  </vt:lpstr>
      <vt:lpstr>Data Redundancy Revisited</vt:lpstr>
      <vt:lpstr> Figure 3.30 - The Relational Diagram for the Invoicing System  </vt:lpstr>
      <vt:lpstr>Indexes</vt:lpstr>
      <vt:lpstr> Table 3.8 – Dr. Codd’s 12 Relational Database Rules</vt:lpstr>
      <vt:lpstr> Table 3.8 – Dr. Codd’s 12 Relational Database Rules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</dc:title>
  <dc:creator/>
  <cp:lastModifiedBy/>
  <cp:revision>417</cp:revision>
  <dcterms:created xsi:type="dcterms:W3CDTF">2009-10-29T14:03:08Z</dcterms:created>
  <dcterms:modified xsi:type="dcterms:W3CDTF">2023-01-31T16:33:13Z</dcterms:modified>
</cp:coreProperties>
</file>