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_rels/theme1.xml.rels" ContentType="application/vnd.openxmlformats-package.relationships+xml"/>
  <Override PartName="/ppt/theme/_rels/theme2.xml.rels" ContentType="application/vnd.openxmlformats-package.relationships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4008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B4517-0F86-4EA3-B75B-EEB43614D202}" type="doc">
      <dgm:prSet loTypeId="urn:microsoft.com/office/officeart/2005/8/layout/h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22C527-5DD1-43BC-8989-C375206ABF5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Existence dependence</a:t>
          </a:r>
          <a:endParaRPr lang="en-US" sz="2400" dirty="0">
            <a:solidFill>
              <a:srgbClr val="002060"/>
            </a:solidFill>
          </a:endParaRPr>
        </a:p>
      </dgm:t>
    </dgm:pt>
    <dgm:pt modelId="{FA244756-237F-47E8-8318-47409D014833}" type="parTrans" cxnId="{AC3FCF5C-9DD0-42F9-8352-7B1CD8FFC551}">
      <dgm:prSet/>
      <dgm:spPr/>
      <dgm:t>
        <a:bodyPr/>
        <a:lstStyle/>
        <a:p>
          <a:endParaRPr lang="en-US"/>
        </a:p>
      </dgm:t>
    </dgm:pt>
    <dgm:pt modelId="{1685A8AA-E8BD-4067-92AA-C5C227243194}" type="sibTrans" cxnId="{AC3FCF5C-9DD0-42F9-8352-7B1CD8FFC551}">
      <dgm:prSet/>
      <dgm:spPr/>
      <dgm:t>
        <a:bodyPr/>
        <a:lstStyle/>
        <a:p>
          <a:endParaRPr lang="en-US"/>
        </a:p>
      </dgm:t>
    </dgm:pt>
    <dgm:pt modelId="{56347979-F64A-4958-9ED3-CB0EFAD5163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Entity exists in the database only when it is associated with another related entity occurrence</a:t>
          </a:r>
          <a:endParaRPr lang="en-US" sz="2400" dirty="0">
            <a:solidFill>
              <a:srgbClr val="002060"/>
            </a:solidFill>
          </a:endParaRPr>
        </a:p>
      </dgm:t>
    </dgm:pt>
    <dgm:pt modelId="{9ADF9CDF-3569-452B-B90B-401837C9E851}" type="parTrans" cxnId="{D10F971F-E929-4F40-BA37-9F0126169A4A}">
      <dgm:prSet/>
      <dgm:spPr/>
      <dgm:t>
        <a:bodyPr/>
        <a:lstStyle/>
        <a:p>
          <a:endParaRPr lang="en-US"/>
        </a:p>
      </dgm:t>
    </dgm:pt>
    <dgm:pt modelId="{3E8AFA51-3DEF-4A7A-A3A1-277415EABE09}" type="sibTrans" cxnId="{D10F971F-E929-4F40-BA37-9F0126169A4A}">
      <dgm:prSet/>
      <dgm:spPr/>
      <dgm:t>
        <a:bodyPr/>
        <a:lstStyle/>
        <a:p>
          <a:endParaRPr lang="en-US"/>
        </a:p>
      </dgm:t>
    </dgm:pt>
    <dgm:pt modelId="{AAA6A2F9-B124-4981-815D-9F0A4E2E6ED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Existence independence</a:t>
          </a:r>
          <a:endParaRPr lang="en-US" sz="2400" dirty="0">
            <a:solidFill>
              <a:srgbClr val="002060"/>
            </a:solidFill>
          </a:endParaRPr>
        </a:p>
      </dgm:t>
    </dgm:pt>
    <dgm:pt modelId="{DF7589AF-76DA-45FD-8452-27E258110E1D}" type="parTrans" cxnId="{BA3DDBFA-89F0-44E7-88E6-505D35C6D065}">
      <dgm:prSet/>
      <dgm:spPr/>
      <dgm:t>
        <a:bodyPr/>
        <a:lstStyle/>
        <a:p>
          <a:endParaRPr lang="en-US"/>
        </a:p>
      </dgm:t>
    </dgm:pt>
    <dgm:pt modelId="{7A051211-8E28-4688-872F-1A5014F06AE6}" type="sibTrans" cxnId="{BA3DDBFA-89F0-44E7-88E6-505D35C6D065}">
      <dgm:prSet/>
      <dgm:spPr/>
      <dgm:t>
        <a:bodyPr/>
        <a:lstStyle/>
        <a:p>
          <a:endParaRPr lang="en-US"/>
        </a:p>
      </dgm:t>
    </dgm:pt>
    <dgm:pt modelId="{D7709889-ABE7-4B29-ACB6-17DC4BAEF9C9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Entity exists apart from all of its related entities</a:t>
          </a:r>
          <a:endParaRPr lang="en-US" sz="2400" dirty="0">
            <a:solidFill>
              <a:srgbClr val="002060"/>
            </a:solidFill>
          </a:endParaRPr>
        </a:p>
      </dgm:t>
    </dgm:pt>
    <dgm:pt modelId="{9DC406D0-C4F7-4FBC-AFAE-844F232CF3C7}" type="parTrans" cxnId="{37D3CC5F-8366-4437-BD2F-8DC2DBF5C983}">
      <dgm:prSet/>
      <dgm:spPr/>
      <dgm:t>
        <a:bodyPr/>
        <a:lstStyle/>
        <a:p>
          <a:endParaRPr lang="en-US"/>
        </a:p>
      </dgm:t>
    </dgm:pt>
    <dgm:pt modelId="{9143F672-7A93-4ADE-A78A-CC675F07B5D7}" type="sibTrans" cxnId="{37D3CC5F-8366-4437-BD2F-8DC2DBF5C983}">
      <dgm:prSet/>
      <dgm:spPr/>
      <dgm:t>
        <a:bodyPr/>
        <a:lstStyle/>
        <a:p>
          <a:endParaRPr lang="en-US"/>
        </a:p>
      </dgm:t>
    </dgm:pt>
    <dgm:pt modelId="{CF8D90BA-3D57-475E-B71B-11CAC30BF1A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dirty="0" smtClean="0">
              <a:solidFill>
                <a:srgbClr val="002060"/>
              </a:solidFill>
            </a:rPr>
            <a:t>Referred to as a </a:t>
          </a:r>
          <a:r>
            <a:rPr lang="en-US" sz="2400" b="1" dirty="0" smtClean="0">
              <a:solidFill>
                <a:srgbClr val="002060"/>
              </a:solidFill>
            </a:rPr>
            <a:t>strong entity</a:t>
          </a:r>
          <a:r>
            <a:rPr lang="en-US" sz="2400" dirty="0" smtClean="0">
              <a:solidFill>
                <a:srgbClr val="002060"/>
              </a:solidFill>
            </a:rPr>
            <a:t> or </a:t>
          </a:r>
          <a:r>
            <a:rPr lang="en-US" sz="2400" b="1" dirty="0" smtClean="0">
              <a:solidFill>
                <a:srgbClr val="002060"/>
              </a:solidFill>
            </a:rPr>
            <a:t>regular entity</a:t>
          </a:r>
          <a:endParaRPr lang="en-US" sz="2400" dirty="0">
            <a:solidFill>
              <a:srgbClr val="002060"/>
            </a:solidFill>
          </a:endParaRPr>
        </a:p>
      </dgm:t>
    </dgm:pt>
    <dgm:pt modelId="{9AA21B59-2A86-4748-ACAE-FA8FA47956F1}" type="parTrans" cxnId="{FAD9D7D2-3665-4429-8EB4-BBA40F0F07EA}">
      <dgm:prSet/>
      <dgm:spPr/>
      <dgm:t>
        <a:bodyPr/>
        <a:lstStyle/>
        <a:p>
          <a:endParaRPr lang="en-US"/>
        </a:p>
      </dgm:t>
    </dgm:pt>
    <dgm:pt modelId="{FA9DECD3-FEAE-4AC9-9775-8D992D003430}" type="sibTrans" cxnId="{FAD9D7D2-3665-4429-8EB4-BBA40F0F07EA}">
      <dgm:prSet/>
      <dgm:spPr/>
      <dgm:t>
        <a:bodyPr/>
        <a:lstStyle/>
        <a:p>
          <a:endParaRPr lang="en-US"/>
        </a:p>
      </dgm:t>
    </dgm:pt>
    <dgm:pt modelId="{C0512446-3723-4B84-97B6-0539C859F191}" type="pres">
      <dgm:prSet presAssocID="{2E0B4517-0F86-4EA3-B75B-EEB43614D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B601D1-95C0-4227-8E8D-D7379403D593}" type="pres">
      <dgm:prSet presAssocID="{5122C527-5DD1-43BC-8989-C375206ABF5C}" presName="composite" presStyleCnt="0"/>
      <dgm:spPr/>
    </dgm:pt>
    <dgm:pt modelId="{6D236C13-43B0-4D10-8390-F9B878C7447A}" type="pres">
      <dgm:prSet presAssocID="{5122C527-5DD1-43BC-8989-C375206ABF5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B0772-6855-4052-BA10-A8978AD21703}" type="pres">
      <dgm:prSet presAssocID="{5122C527-5DD1-43BC-8989-C375206ABF5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E87E5-ECBE-40A1-AC31-CDDE1D001307}" type="pres">
      <dgm:prSet presAssocID="{1685A8AA-E8BD-4067-92AA-C5C227243194}" presName="space" presStyleCnt="0"/>
      <dgm:spPr/>
    </dgm:pt>
    <dgm:pt modelId="{11EAE79A-AEFC-441C-979E-77879DC9A628}" type="pres">
      <dgm:prSet presAssocID="{AAA6A2F9-B124-4981-815D-9F0A4E2E6ED0}" presName="composite" presStyleCnt="0"/>
      <dgm:spPr/>
    </dgm:pt>
    <dgm:pt modelId="{1A081979-A391-4D53-A5EA-5C305E16E502}" type="pres">
      <dgm:prSet presAssocID="{AAA6A2F9-B124-4981-815D-9F0A4E2E6ED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BEC70-4DB3-444E-BEAF-F12DA862F7BB}" type="pres">
      <dgm:prSet presAssocID="{AAA6A2F9-B124-4981-815D-9F0A4E2E6ED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3CC5F-8366-4437-BD2F-8DC2DBF5C983}" srcId="{AAA6A2F9-B124-4981-815D-9F0A4E2E6ED0}" destId="{D7709889-ABE7-4B29-ACB6-17DC4BAEF9C9}" srcOrd="0" destOrd="0" parTransId="{9DC406D0-C4F7-4FBC-AFAE-844F232CF3C7}" sibTransId="{9143F672-7A93-4ADE-A78A-CC675F07B5D7}"/>
    <dgm:cxn modelId="{D10F971F-E929-4F40-BA37-9F0126169A4A}" srcId="{5122C527-5DD1-43BC-8989-C375206ABF5C}" destId="{56347979-F64A-4958-9ED3-CB0EFAD51631}" srcOrd="0" destOrd="0" parTransId="{9ADF9CDF-3569-452B-B90B-401837C9E851}" sibTransId="{3E8AFA51-3DEF-4A7A-A3A1-277415EABE09}"/>
    <dgm:cxn modelId="{AC3FCF5C-9DD0-42F9-8352-7B1CD8FFC551}" srcId="{2E0B4517-0F86-4EA3-B75B-EEB43614D202}" destId="{5122C527-5DD1-43BC-8989-C375206ABF5C}" srcOrd="0" destOrd="0" parTransId="{FA244756-237F-47E8-8318-47409D014833}" sibTransId="{1685A8AA-E8BD-4067-92AA-C5C227243194}"/>
    <dgm:cxn modelId="{BC6F8D9F-8F3A-4878-AC19-9F5144781A56}" type="presOf" srcId="{D7709889-ABE7-4B29-ACB6-17DC4BAEF9C9}" destId="{050BEC70-4DB3-444E-BEAF-F12DA862F7BB}" srcOrd="0" destOrd="0" presId="urn:microsoft.com/office/officeart/2005/8/layout/hList1"/>
    <dgm:cxn modelId="{63B1B074-8BFE-411E-8177-81DE8F9B92B3}" type="presOf" srcId="{AAA6A2F9-B124-4981-815D-9F0A4E2E6ED0}" destId="{1A081979-A391-4D53-A5EA-5C305E16E502}" srcOrd="0" destOrd="0" presId="urn:microsoft.com/office/officeart/2005/8/layout/hList1"/>
    <dgm:cxn modelId="{FAD9D7D2-3665-4429-8EB4-BBA40F0F07EA}" srcId="{AAA6A2F9-B124-4981-815D-9F0A4E2E6ED0}" destId="{CF8D90BA-3D57-475E-B71B-11CAC30BF1A2}" srcOrd="1" destOrd="0" parTransId="{9AA21B59-2A86-4748-ACAE-FA8FA47956F1}" sibTransId="{FA9DECD3-FEAE-4AC9-9775-8D992D003430}"/>
    <dgm:cxn modelId="{04B45FD9-8BCB-47B4-8CEE-08E34751730F}" type="presOf" srcId="{56347979-F64A-4958-9ED3-CB0EFAD51631}" destId="{7F2B0772-6855-4052-BA10-A8978AD21703}" srcOrd="0" destOrd="0" presId="urn:microsoft.com/office/officeart/2005/8/layout/hList1"/>
    <dgm:cxn modelId="{E4B31C1F-73CA-4C8A-B894-2A07A23E34F7}" type="presOf" srcId="{2E0B4517-0F86-4EA3-B75B-EEB43614D202}" destId="{C0512446-3723-4B84-97B6-0539C859F191}" srcOrd="0" destOrd="0" presId="urn:microsoft.com/office/officeart/2005/8/layout/hList1"/>
    <dgm:cxn modelId="{C8656910-5CB1-484D-83D9-7A151CD9B2D1}" type="presOf" srcId="{5122C527-5DD1-43BC-8989-C375206ABF5C}" destId="{6D236C13-43B0-4D10-8390-F9B878C7447A}" srcOrd="0" destOrd="0" presId="urn:microsoft.com/office/officeart/2005/8/layout/hList1"/>
    <dgm:cxn modelId="{BA3DDBFA-89F0-44E7-88E6-505D35C6D065}" srcId="{2E0B4517-0F86-4EA3-B75B-EEB43614D202}" destId="{AAA6A2F9-B124-4981-815D-9F0A4E2E6ED0}" srcOrd="1" destOrd="0" parTransId="{DF7589AF-76DA-45FD-8452-27E258110E1D}" sibTransId="{7A051211-8E28-4688-872F-1A5014F06AE6}"/>
    <dgm:cxn modelId="{EF30D272-4FD9-44C4-97E6-814DE3274895}" type="presOf" srcId="{CF8D90BA-3D57-475E-B71B-11CAC30BF1A2}" destId="{050BEC70-4DB3-444E-BEAF-F12DA862F7BB}" srcOrd="0" destOrd="1" presId="urn:microsoft.com/office/officeart/2005/8/layout/hList1"/>
    <dgm:cxn modelId="{AFDBE413-D276-48EC-98D7-0D3A9FD4DC56}" type="presParOf" srcId="{C0512446-3723-4B84-97B6-0539C859F191}" destId="{E8B601D1-95C0-4227-8E8D-D7379403D593}" srcOrd="0" destOrd="0" presId="urn:microsoft.com/office/officeart/2005/8/layout/hList1"/>
    <dgm:cxn modelId="{7F908392-EA7E-4146-AC5A-504D63558C1D}" type="presParOf" srcId="{E8B601D1-95C0-4227-8E8D-D7379403D593}" destId="{6D236C13-43B0-4D10-8390-F9B878C7447A}" srcOrd="0" destOrd="0" presId="urn:microsoft.com/office/officeart/2005/8/layout/hList1"/>
    <dgm:cxn modelId="{5E1E4017-1EC2-4F0C-B416-F26EF22CD921}" type="presParOf" srcId="{E8B601D1-95C0-4227-8E8D-D7379403D593}" destId="{7F2B0772-6855-4052-BA10-A8978AD21703}" srcOrd="1" destOrd="0" presId="urn:microsoft.com/office/officeart/2005/8/layout/hList1"/>
    <dgm:cxn modelId="{21983CEF-F1E4-443E-A294-36C0DA66F1CC}" type="presParOf" srcId="{C0512446-3723-4B84-97B6-0539C859F191}" destId="{0ECE87E5-ECBE-40A1-AC31-CDDE1D001307}" srcOrd="1" destOrd="0" presId="urn:microsoft.com/office/officeart/2005/8/layout/hList1"/>
    <dgm:cxn modelId="{C6F4DDDD-7B98-46BA-A376-D8E2556A9DD0}" type="presParOf" srcId="{C0512446-3723-4B84-97B6-0539C859F191}" destId="{11EAE79A-AEFC-441C-979E-77879DC9A628}" srcOrd="2" destOrd="0" presId="urn:microsoft.com/office/officeart/2005/8/layout/hList1"/>
    <dgm:cxn modelId="{E298282A-4266-4C78-BB4A-775CD875389C}" type="presParOf" srcId="{11EAE79A-AEFC-441C-979E-77879DC9A628}" destId="{1A081979-A391-4D53-A5EA-5C305E16E502}" srcOrd="0" destOrd="0" presId="urn:microsoft.com/office/officeart/2005/8/layout/hList1"/>
    <dgm:cxn modelId="{C89091A8-1B63-4980-A3A1-2F4FB1D01F49}" type="presParOf" srcId="{11EAE79A-AEFC-441C-979E-77879DC9A628}" destId="{050BEC70-4DB3-444E-BEAF-F12DA862F7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3B616-5A19-4CD7-853E-5134A00F0B4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7569F59-685F-4022-907D-8082B7AE7819}">
      <dgm:prSet custT="1"/>
      <dgm:spPr/>
      <dgm:t>
        <a:bodyPr/>
        <a:lstStyle/>
        <a:p>
          <a:pPr rtl="0"/>
          <a:r>
            <a:rPr lang="en-US" sz="2800" b="1" dirty="0" smtClean="0"/>
            <a:t>Weak (non-identifying) relationship</a:t>
          </a:r>
          <a:endParaRPr lang="en-CA" sz="2800" dirty="0"/>
        </a:p>
      </dgm:t>
    </dgm:pt>
    <dgm:pt modelId="{36FE1B7F-3BC7-4379-BD1A-12633C5DE631}" type="parTrans" cxnId="{44ADF90B-F728-4C2E-A298-6AE7579F5392}">
      <dgm:prSet/>
      <dgm:spPr/>
      <dgm:t>
        <a:bodyPr/>
        <a:lstStyle/>
        <a:p>
          <a:endParaRPr lang="en-US"/>
        </a:p>
      </dgm:t>
    </dgm:pt>
    <dgm:pt modelId="{7204E3B0-811D-4767-8F87-AB28E47D0AF7}" type="sibTrans" cxnId="{44ADF90B-F728-4C2E-A298-6AE7579F5392}">
      <dgm:prSet/>
      <dgm:spPr/>
      <dgm:t>
        <a:bodyPr/>
        <a:lstStyle/>
        <a:p>
          <a:endParaRPr lang="en-US"/>
        </a:p>
      </dgm:t>
    </dgm:pt>
    <dgm:pt modelId="{0F7EF349-9FDF-4C76-851D-8C6C817D14C7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Primary key of the related entity does not contain a primary key component of the parent entity</a:t>
          </a:r>
          <a:endParaRPr lang="en-CA" sz="2400" dirty="0">
            <a:solidFill>
              <a:srgbClr val="002060"/>
            </a:solidFill>
          </a:endParaRPr>
        </a:p>
      </dgm:t>
    </dgm:pt>
    <dgm:pt modelId="{7BA592BA-CE27-43ED-BAB5-E50FE6462CA8}" type="parTrans" cxnId="{4D11A4EF-E846-422C-A4D7-7CFF9482BED9}">
      <dgm:prSet/>
      <dgm:spPr/>
      <dgm:t>
        <a:bodyPr/>
        <a:lstStyle/>
        <a:p>
          <a:endParaRPr lang="en-US"/>
        </a:p>
      </dgm:t>
    </dgm:pt>
    <dgm:pt modelId="{FE86DEDF-B59C-40AF-80D5-5401EF1273B1}" type="sibTrans" cxnId="{4D11A4EF-E846-422C-A4D7-7CFF9482BED9}">
      <dgm:prSet/>
      <dgm:spPr/>
      <dgm:t>
        <a:bodyPr/>
        <a:lstStyle/>
        <a:p>
          <a:endParaRPr lang="en-US"/>
        </a:p>
      </dgm:t>
    </dgm:pt>
    <dgm:pt modelId="{46D13F66-A5D8-4ECE-A51E-FB7FD3E54B58}">
      <dgm:prSet custT="1"/>
      <dgm:spPr/>
      <dgm:t>
        <a:bodyPr/>
        <a:lstStyle/>
        <a:p>
          <a:pPr rtl="0"/>
          <a:r>
            <a:rPr lang="en-US" sz="2800" b="1" smtClean="0"/>
            <a:t>Strong (identifying) relationships</a:t>
          </a:r>
          <a:endParaRPr lang="en-CA" sz="2800"/>
        </a:p>
      </dgm:t>
    </dgm:pt>
    <dgm:pt modelId="{DA52AA85-CD74-4E96-B685-DA3D739E7240}" type="parTrans" cxnId="{A8BE14AD-D4BF-4AE0-BDB1-60C6187893D8}">
      <dgm:prSet/>
      <dgm:spPr/>
      <dgm:t>
        <a:bodyPr/>
        <a:lstStyle/>
        <a:p>
          <a:endParaRPr lang="en-US"/>
        </a:p>
      </dgm:t>
    </dgm:pt>
    <dgm:pt modelId="{A4911D9A-BBBE-48ED-9DAA-029A16CCBC7C}" type="sibTrans" cxnId="{A8BE14AD-D4BF-4AE0-BDB1-60C6187893D8}">
      <dgm:prSet/>
      <dgm:spPr/>
      <dgm:t>
        <a:bodyPr/>
        <a:lstStyle/>
        <a:p>
          <a:endParaRPr lang="en-US"/>
        </a:p>
      </dgm:t>
    </dgm:pt>
    <dgm:pt modelId="{68A74FE9-5BB3-455C-AD20-6324BEA250F7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Primary key of the related entity contains a primary key component of the parent entity</a:t>
          </a:r>
          <a:endParaRPr lang="en-CA" sz="2400" dirty="0">
            <a:solidFill>
              <a:srgbClr val="002060"/>
            </a:solidFill>
          </a:endParaRPr>
        </a:p>
      </dgm:t>
    </dgm:pt>
    <dgm:pt modelId="{84FFABED-837D-4AD4-8524-5C12478A32BA}" type="parTrans" cxnId="{FF8F379B-FDFE-43BC-9B1C-DC34C5238FB7}">
      <dgm:prSet/>
      <dgm:spPr/>
      <dgm:t>
        <a:bodyPr/>
        <a:lstStyle/>
        <a:p>
          <a:endParaRPr lang="en-US"/>
        </a:p>
      </dgm:t>
    </dgm:pt>
    <dgm:pt modelId="{80A8F49B-6BB9-4E97-B5F2-5D6A8C06339C}" type="sibTrans" cxnId="{FF8F379B-FDFE-43BC-9B1C-DC34C5238FB7}">
      <dgm:prSet/>
      <dgm:spPr/>
      <dgm:t>
        <a:bodyPr/>
        <a:lstStyle/>
        <a:p>
          <a:endParaRPr lang="en-US"/>
        </a:p>
      </dgm:t>
    </dgm:pt>
    <dgm:pt modelId="{DF0F8E74-08AA-4061-9ED9-B951AD2823D9}" type="pres">
      <dgm:prSet presAssocID="{C823B616-5A19-4CD7-853E-5134A00F0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8DC151-D231-4B57-99CA-F11B925E533C}" type="pres">
      <dgm:prSet presAssocID="{47569F59-685F-4022-907D-8082B7AE78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AFC4-1A5B-41DB-85E7-E76C3691E8F2}" type="pres">
      <dgm:prSet presAssocID="{47569F59-685F-4022-907D-8082B7AE78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44A23-A805-4624-96E5-DB7D156D7C5D}" type="pres">
      <dgm:prSet presAssocID="{46D13F66-A5D8-4ECE-A51E-FB7FD3E54B58}" presName="parentText" presStyleLbl="node1" presStyleIdx="1" presStyleCnt="2" custLinFactNeighborY="-70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51E03-549D-4FBC-83E6-9E3621E41EDC}" type="pres">
      <dgm:prSet presAssocID="{46D13F66-A5D8-4ECE-A51E-FB7FD3E54B5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2A9F2-D503-4453-84E0-BAAF30FF85A1}" type="presOf" srcId="{47569F59-685F-4022-907D-8082B7AE7819}" destId="{3C8DC151-D231-4B57-99CA-F11B925E533C}" srcOrd="0" destOrd="0" presId="urn:microsoft.com/office/officeart/2005/8/layout/vList2"/>
    <dgm:cxn modelId="{FF8F379B-FDFE-43BC-9B1C-DC34C5238FB7}" srcId="{46D13F66-A5D8-4ECE-A51E-FB7FD3E54B58}" destId="{68A74FE9-5BB3-455C-AD20-6324BEA250F7}" srcOrd="0" destOrd="0" parTransId="{84FFABED-837D-4AD4-8524-5C12478A32BA}" sibTransId="{80A8F49B-6BB9-4E97-B5F2-5D6A8C06339C}"/>
    <dgm:cxn modelId="{3F49CB2F-79A8-4E86-A575-E8F9671C822E}" type="presOf" srcId="{46D13F66-A5D8-4ECE-A51E-FB7FD3E54B58}" destId="{1D644A23-A805-4624-96E5-DB7D156D7C5D}" srcOrd="0" destOrd="0" presId="urn:microsoft.com/office/officeart/2005/8/layout/vList2"/>
    <dgm:cxn modelId="{A8BE14AD-D4BF-4AE0-BDB1-60C6187893D8}" srcId="{C823B616-5A19-4CD7-853E-5134A00F0B48}" destId="{46D13F66-A5D8-4ECE-A51E-FB7FD3E54B58}" srcOrd="1" destOrd="0" parTransId="{DA52AA85-CD74-4E96-B685-DA3D739E7240}" sibTransId="{A4911D9A-BBBE-48ED-9DAA-029A16CCBC7C}"/>
    <dgm:cxn modelId="{06A9A03F-2E08-4F77-A5AD-363E7487308E}" type="presOf" srcId="{68A74FE9-5BB3-455C-AD20-6324BEA250F7}" destId="{FE151E03-549D-4FBC-83E6-9E3621E41EDC}" srcOrd="0" destOrd="0" presId="urn:microsoft.com/office/officeart/2005/8/layout/vList2"/>
    <dgm:cxn modelId="{44ADF90B-F728-4C2E-A298-6AE7579F5392}" srcId="{C823B616-5A19-4CD7-853E-5134A00F0B48}" destId="{47569F59-685F-4022-907D-8082B7AE7819}" srcOrd="0" destOrd="0" parTransId="{36FE1B7F-3BC7-4379-BD1A-12633C5DE631}" sibTransId="{7204E3B0-811D-4767-8F87-AB28E47D0AF7}"/>
    <dgm:cxn modelId="{833F8604-C4A9-4F58-A884-E35AF8BD6D2F}" type="presOf" srcId="{C823B616-5A19-4CD7-853E-5134A00F0B48}" destId="{DF0F8E74-08AA-4061-9ED9-B951AD2823D9}" srcOrd="0" destOrd="0" presId="urn:microsoft.com/office/officeart/2005/8/layout/vList2"/>
    <dgm:cxn modelId="{4D11A4EF-E846-422C-A4D7-7CFF9482BED9}" srcId="{47569F59-685F-4022-907D-8082B7AE7819}" destId="{0F7EF349-9FDF-4C76-851D-8C6C817D14C7}" srcOrd="0" destOrd="0" parTransId="{7BA592BA-CE27-43ED-BAB5-E50FE6462CA8}" sibTransId="{FE86DEDF-B59C-40AF-80D5-5401EF1273B1}"/>
    <dgm:cxn modelId="{9BE09239-4760-440D-9C0D-3964362BEB82}" type="presOf" srcId="{0F7EF349-9FDF-4C76-851D-8C6C817D14C7}" destId="{32F4AFC4-1A5B-41DB-85E7-E76C3691E8F2}" srcOrd="0" destOrd="0" presId="urn:microsoft.com/office/officeart/2005/8/layout/vList2"/>
    <dgm:cxn modelId="{79A8ED17-8FFE-458B-9CAE-25507CD681A0}" type="presParOf" srcId="{DF0F8E74-08AA-4061-9ED9-B951AD2823D9}" destId="{3C8DC151-D231-4B57-99CA-F11B925E533C}" srcOrd="0" destOrd="0" presId="urn:microsoft.com/office/officeart/2005/8/layout/vList2"/>
    <dgm:cxn modelId="{5DBA433B-D16A-4EF5-9A52-583D865A32F5}" type="presParOf" srcId="{DF0F8E74-08AA-4061-9ED9-B951AD2823D9}" destId="{32F4AFC4-1A5B-41DB-85E7-E76C3691E8F2}" srcOrd="1" destOrd="0" presId="urn:microsoft.com/office/officeart/2005/8/layout/vList2"/>
    <dgm:cxn modelId="{FC079DD6-3922-4163-B4FF-FBB84317256A}" type="presParOf" srcId="{DF0F8E74-08AA-4061-9ED9-B951AD2823D9}" destId="{1D644A23-A805-4624-96E5-DB7D156D7C5D}" srcOrd="2" destOrd="0" presId="urn:microsoft.com/office/officeart/2005/8/layout/vList2"/>
    <dgm:cxn modelId="{53B5E790-54DE-4FEF-90F4-6DECE4389E1E}" type="presParOf" srcId="{DF0F8E74-08AA-4061-9ED9-B951AD2823D9}" destId="{FE151E03-549D-4FBC-83E6-9E3621E41E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5677B-07E2-4A94-AE4C-0BD213B9AD8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E29B47-BD8B-4F59-8D4C-7BE4CCB0A746}">
      <dgm:prSet custT="1"/>
      <dgm:spPr/>
      <dgm:t>
        <a:bodyPr/>
        <a:lstStyle/>
        <a:p>
          <a:pPr rtl="0"/>
          <a:r>
            <a:rPr lang="en-US" sz="3200" b="1" dirty="0" smtClean="0"/>
            <a:t>Optional participation</a:t>
          </a:r>
          <a:endParaRPr lang="en-US" sz="3200" dirty="0"/>
        </a:p>
      </dgm:t>
    </dgm:pt>
    <dgm:pt modelId="{0E1E7007-018F-4A17-B05E-727D576237F5}" type="parTrans" cxnId="{56757F77-4186-444F-AAF8-47CE2DE59505}">
      <dgm:prSet/>
      <dgm:spPr/>
      <dgm:t>
        <a:bodyPr/>
        <a:lstStyle/>
        <a:p>
          <a:endParaRPr lang="en-US"/>
        </a:p>
      </dgm:t>
    </dgm:pt>
    <dgm:pt modelId="{29AB544D-210D-43F4-9311-BEE87AE66142}" type="sibTrans" cxnId="{56757F77-4186-444F-AAF8-47CE2DE59505}">
      <dgm:prSet/>
      <dgm:spPr/>
      <dgm:t>
        <a:bodyPr/>
        <a:lstStyle/>
        <a:p>
          <a:endParaRPr lang="en-US"/>
        </a:p>
      </dgm:t>
    </dgm:pt>
    <dgm:pt modelId="{AE7989BD-06A3-46A8-BCDB-A6D5F1C81139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002060"/>
              </a:solidFill>
            </a:rPr>
            <a:t>One entity occurrence does not require a corresponding entity occurrence in a particular relationship</a:t>
          </a:r>
          <a:endParaRPr lang="en-IN" sz="2800" dirty="0">
            <a:solidFill>
              <a:srgbClr val="002060"/>
            </a:solidFill>
          </a:endParaRPr>
        </a:p>
      </dgm:t>
    </dgm:pt>
    <dgm:pt modelId="{60B3F378-F51E-45DE-818D-8654E74DABE4}" type="parTrans" cxnId="{2BB125A5-742E-4EC1-B096-D38E1D0001DD}">
      <dgm:prSet/>
      <dgm:spPr/>
      <dgm:t>
        <a:bodyPr/>
        <a:lstStyle/>
        <a:p>
          <a:endParaRPr lang="en-US"/>
        </a:p>
      </dgm:t>
    </dgm:pt>
    <dgm:pt modelId="{C8FD0331-5D35-4860-A621-6BCE48E5FFF2}" type="sibTrans" cxnId="{2BB125A5-742E-4EC1-B096-D38E1D0001DD}">
      <dgm:prSet/>
      <dgm:spPr/>
      <dgm:t>
        <a:bodyPr/>
        <a:lstStyle/>
        <a:p>
          <a:endParaRPr lang="en-US"/>
        </a:p>
      </dgm:t>
    </dgm:pt>
    <dgm:pt modelId="{5137928A-542B-4AD5-855E-D92F87122E43}">
      <dgm:prSet custT="1"/>
      <dgm:spPr/>
      <dgm:t>
        <a:bodyPr/>
        <a:lstStyle/>
        <a:p>
          <a:pPr rtl="0"/>
          <a:r>
            <a:rPr lang="en-US" sz="3200" b="1" dirty="0" smtClean="0"/>
            <a:t>Mandatory participation</a:t>
          </a:r>
          <a:endParaRPr lang="en-US" sz="3200" dirty="0"/>
        </a:p>
      </dgm:t>
    </dgm:pt>
    <dgm:pt modelId="{AE38F6F3-FEF9-4C2C-A7DD-763C4A285CB1}" type="parTrans" cxnId="{3C273FD1-254D-4A25-A108-1346D8AC4430}">
      <dgm:prSet/>
      <dgm:spPr/>
      <dgm:t>
        <a:bodyPr/>
        <a:lstStyle/>
        <a:p>
          <a:endParaRPr lang="en-US"/>
        </a:p>
      </dgm:t>
    </dgm:pt>
    <dgm:pt modelId="{CD81FD49-05A6-40BE-AF11-6C45AABE7D26}" type="sibTrans" cxnId="{3C273FD1-254D-4A25-A108-1346D8AC4430}">
      <dgm:prSet/>
      <dgm:spPr/>
      <dgm:t>
        <a:bodyPr/>
        <a:lstStyle/>
        <a:p>
          <a:endParaRPr lang="en-US"/>
        </a:p>
      </dgm:t>
    </dgm:pt>
    <dgm:pt modelId="{DACD8B2F-732D-43EE-B930-1CFAB791E5D3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002060"/>
              </a:solidFill>
            </a:rPr>
            <a:t>One entity occurrence requires a corresponding entity occurrence in a particular relationship</a:t>
          </a:r>
          <a:endParaRPr lang="en-IN" sz="2800" dirty="0">
            <a:solidFill>
              <a:srgbClr val="002060"/>
            </a:solidFill>
          </a:endParaRPr>
        </a:p>
      </dgm:t>
    </dgm:pt>
    <dgm:pt modelId="{D9A2ADF1-1C16-44D9-A567-3FE4B86A4110}" type="parTrans" cxnId="{52F90494-C5BA-4034-8E31-3C349490995A}">
      <dgm:prSet/>
      <dgm:spPr/>
      <dgm:t>
        <a:bodyPr/>
        <a:lstStyle/>
        <a:p>
          <a:endParaRPr lang="en-US"/>
        </a:p>
      </dgm:t>
    </dgm:pt>
    <dgm:pt modelId="{D2BC9DCA-1DFF-4154-9C90-9337429369D7}" type="sibTrans" cxnId="{52F90494-C5BA-4034-8E31-3C349490995A}">
      <dgm:prSet/>
      <dgm:spPr/>
      <dgm:t>
        <a:bodyPr/>
        <a:lstStyle/>
        <a:p>
          <a:endParaRPr lang="en-US"/>
        </a:p>
      </dgm:t>
    </dgm:pt>
    <dgm:pt modelId="{CBD4F909-3BCD-460A-8488-840DD03C27E8}" type="pres">
      <dgm:prSet presAssocID="{C065677B-07E2-4A94-AE4C-0BD213B9A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F9D14-184F-4DB3-81C2-8E6B82FAB0E7}" type="pres">
      <dgm:prSet presAssocID="{0FE29B47-BD8B-4F59-8D4C-7BE4CCB0A7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69B5E-00E4-4F8F-9A9E-14D566D8F1C8}" type="pres">
      <dgm:prSet presAssocID="{0FE29B47-BD8B-4F59-8D4C-7BE4CCB0A7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CBA1-78BD-41F0-8A83-BD2906B6BCC2}" type="pres">
      <dgm:prSet presAssocID="{5137928A-542B-4AD5-855E-D92F87122E4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605DB-F190-4DBA-A095-E9373B4C1DA6}" type="pres">
      <dgm:prSet presAssocID="{5137928A-542B-4AD5-855E-D92F87122E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C3ADD3-959C-4879-9101-37F0495AA70C}" type="presOf" srcId="{DACD8B2F-732D-43EE-B930-1CFAB791E5D3}" destId="{174605DB-F190-4DBA-A095-E9373B4C1DA6}" srcOrd="0" destOrd="0" presId="urn:microsoft.com/office/officeart/2005/8/layout/vList2"/>
    <dgm:cxn modelId="{3C273FD1-254D-4A25-A108-1346D8AC4430}" srcId="{C065677B-07E2-4A94-AE4C-0BD213B9AD80}" destId="{5137928A-542B-4AD5-855E-D92F87122E43}" srcOrd="1" destOrd="0" parTransId="{AE38F6F3-FEF9-4C2C-A7DD-763C4A285CB1}" sibTransId="{CD81FD49-05A6-40BE-AF11-6C45AABE7D26}"/>
    <dgm:cxn modelId="{56757F77-4186-444F-AAF8-47CE2DE59505}" srcId="{C065677B-07E2-4A94-AE4C-0BD213B9AD80}" destId="{0FE29B47-BD8B-4F59-8D4C-7BE4CCB0A746}" srcOrd="0" destOrd="0" parTransId="{0E1E7007-018F-4A17-B05E-727D576237F5}" sibTransId="{29AB544D-210D-43F4-9311-BEE87AE66142}"/>
    <dgm:cxn modelId="{46462597-265E-40B6-8E8F-1E1E36F58BC1}" type="presOf" srcId="{0FE29B47-BD8B-4F59-8D4C-7BE4CCB0A746}" destId="{192F9D14-184F-4DB3-81C2-8E6B82FAB0E7}" srcOrd="0" destOrd="0" presId="urn:microsoft.com/office/officeart/2005/8/layout/vList2"/>
    <dgm:cxn modelId="{2BB125A5-742E-4EC1-B096-D38E1D0001DD}" srcId="{0FE29B47-BD8B-4F59-8D4C-7BE4CCB0A746}" destId="{AE7989BD-06A3-46A8-BCDB-A6D5F1C81139}" srcOrd="0" destOrd="0" parTransId="{60B3F378-F51E-45DE-818D-8654E74DABE4}" sibTransId="{C8FD0331-5D35-4860-A621-6BCE48E5FFF2}"/>
    <dgm:cxn modelId="{C7FB662E-ABCD-4C75-AC9D-2A5442418D6F}" type="presOf" srcId="{C065677B-07E2-4A94-AE4C-0BD213B9AD80}" destId="{CBD4F909-3BCD-460A-8488-840DD03C27E8}" srcOrd="0" destOrd="0" presId="urn:microsoft.com/office/officeart/2005/8/layout/vList2"/>
    <dgm:cxn modelId="{52F90494-C5BA-4034-8E31-3C349490995A}" srcId="{5137928A-542B-4AD5-855E-D92F87122E43}" destId="{DACD8B2F-732D-43EE-B930-1CFAB791E5D3}" srcOrd="0" destOrd="0" parTransId="{D9A2ADF1-1C16-44D9-A567-3FE4B86A4110}" sibTransId="{D2BC9DCA-1DFF-4154-9C90-9337429369D7}"/>
    <dgm:cxn modelId="{2CFAF7B8-55FB-4712-B87E-AF90180881F7}" type="presOf" srcId="{5137928A-542B-4AD5-855E-D92F87122E43}" destId="{49CBCBA1-78BD-41F0-8A83-BD2906B6BCC2}" srcOrd="0" destOrd="0" presId="urn:microsoft.com/office/officeart/2005/8/layout/vList2"/>
    <dgm:cxn modelId="{2AB9A7AE-1C17-4BF7-81FF-CD72EE0157CE}" type="presOf" srcId="{AE7989BD-06A3-46A8-BCDB-A6D5F1C81139}" destId="{28469B5E-00E4-4F8F-9A9E-14D566D8F1C8}" srcOrd="0" destOrd="0" presId="urn:microsoft.com/office/officeart/2005/8/layout/vList2"/>
    <dgm:cxn modelId="{40C0C15C-064C-4C66-909F-F766197CEA5E}" type="presParOf" srcId="{CBD4F909-3BCD-460A-8488-840DD03C27E8}" destId="{192F9D14-184F-4DB3-81C2-8E6B82FAB0E7}" srcOrd="0" destOrd="0" presId="urn:microsoft.com/office/officeart/2005/8/layout/vList2"/>
    <dgm:cxn modelId="{82B1DF6F-6C4F-4B80-B0CB-77A962B92DF5}" type="presParOf" srcId="{CBD4F909-3BCD-460A-8488-840DD03C27E8}" destId="{28469B5E-00E4-4F8F-9A9E-14D566D8F1C8}" srcOrd="1" destOrd="0" presId="urn:microsoft.com/office/officeart/2005/8/layout/vList2"/>
    <dgm:cxn modelId="{8318B3A4-4FF1-4FAF-9157-722F287BC00C}" type="presParOf" srcId="{CBD4F909-3BCD-460A-8488-840DD03C27E8}" destId="{49CBCBA1-78BD-41F0-8A83-BD2906B6BCC2}" srcOrd="2" destOrd="0" presId="urn:microsoft.com/office/officeart/2005/8/layout/vList2"/>
    <dgm:cxn modelId="{170676A8-7BE0-4DC6-97D3-8363A3B56769}" type="presParOf" srcId="{CBD4F909-3BCD-460A-8488-840DD03C27E8}" destId="{174605DB-F190-4DBA-A095-E9373B4C1D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C4F0C6-E7E7-4726-A536-55866DB2F34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EC1535-C84E-446C-9469-A14CD211ED96}">
      <dgm:prSet custT="1"/>
      <dgm:spPr/>
      <dgm:t>
        <a:bodyPr/>
        <a:lstStyle/>
        <a:p>
          <a:pPr rtl="0"/>
          <a:r>
            <a:rPr lang="en-US" sz="2200" smtClean="0"/>
            <a:t>Database design must conform to design standards</a:t>
          </a:r>
          <a:endParaRPr lang="en-US" sz="2200" dirty="0"/>
        </a:p>
      </dgm:t>
    </dgm:pt>
    <dgm:pt modelId="{08BC9ECA-25DF-496F-B0E5-2FD525290899}" type="parTrans" cxnId="{A52F6931-CF86-4D54-AB0D-F63EC43D66DD}">
      <dgm:prSet/>
      <dgm:spPr/>
      <dgm:t>
        <a:bodyPr/>
        <a:lstStyle/>
        <a:p>
          <a:endParaRPr lang="en-US"/>
        </a:p>
      </dgm:t>
    </dgm:pt>
    <dgm:pt modelId="{8B512486-F912-447F-885A-D4253C527644}" type="sibTrans" cxnId="{A52F6931-CF86-4D54-AB0D-F63EC43D66DD}">
      <dgm:prSet/>
      <dgm:spPr/>
      <dgm:t>
        <a:bodyPr/>
        <a:lstStyle/>
        <a:p>
          <a:endParaRPr lang="en-US"/>
        </a:p>
      </dgm:t>
    </dgm:pt>
    <dgm:pt modelId="{99C91E71-1482-4BF8-A329-AC41E42EE0A3}">
      <dgm:prSet custT="1"/>
      <dgm:spPr/>
      <dgm:t>
        <a:bodyPr/>
        <a:lstStyle/>
        <a:p>
          <a:pPr rtl="0"/>
          <a:r>
            <a:rPr lang="en-US" sz="2200" smtClean="0"/>
            <a:t>Need for high processing speed may limit the number and complexity of logically desirable relationships</a:t>
          </a:r>
          <a:endParaRPr lang="en-US" sz="2200" dirty="0"/>
        </a:p>
      </dgm:t>
    </dgm:pt>
    <dgm:pt modelId="{BBCD7EF1-5207-4C41-86AD-68A40B614019}" type="parTrans" cxnId="{173EAA57-8D2E-4FF1-B080-6EF3A5C6A099}">
      <dgm:prSet/>
      <dgm:spPr/>
      <dgm:t>
        <a:bodyPr/>
        <a:lstStyle/>
        <a:p>
          <a:endParaRPr lang="en-US"/>
        </a:p>
      </dgm:t>
    </dgm:pt>
    <dgm:pt modelId="{595AD742-EAE4-42E1-A94C-69CFED1D832C}" type="sibTrans" cxnId="{173EAA57-8D2E-4FF1-B080-6EF3A5C6A099}">
      <dgm:prSet/>
      <dgm:spPr/>
      <dgm:t>
        <a:bodyPr/>
        <a:lstStyle/>
        <a:p>
          <a:endParaRPr lang="en-US"/>
        </a:p>
      </dgm:t>
    </dgm:pt>
    <dgm:pt modelId="{D078E4C2-76DE-4772-9242-DD13C3EB224E}">
      <dgm:prSet custT="1"/>
      <dgm:spPr/>
      <dgm:t>
        <a:bodyPr/>
        <a:lstStyle/>
        <a:p>
          <a:pPr rtl="0"/>
          <a:r>
            <a:rPr lang="en-US" sz="2200" dirty="0" smtClean="0"/>
            <a:t>Need for maximum information generation may lead to loss of clean design structures and high transaction speed</a:t>
          </a:r>
          <a:endParaRPr lang="en-US" sz="2200" dirty="0"/>
        </a:p>
      </dgm:t>
    </dgm:pt>
    <dgm:pt modelId="{AB55A249-E43A-4B8F-9B26-1A925E038D57}" type="parTrans" cxnId="{ABF35FE2-FAA1-44F3-9191-ECC31D8A68F5}">
      <dgm:prSet/>
      <dgm:spPr/>
      <dgm:t>
        <a:bodyPr/>
        <a:lstStyle/>
        <a:p>
          <a:endParaRPr lang="en-US"/>
        </a:p>
      </dgm:t>
    </dgm:pt>
    <dgm:pt modelId="{47227767-62C1-44B0-84D6-E36156F2F0B6}" type="sibTrans" cxnId="{ABF35FE2-FAA1-44F3-9191-ECC31D8A68F5}">
      <dgm:prSet/>
      <dgm:spPr/>
      <dgm:t>
        <a:bodyPr/>
        <a:lstStyle/>
        <a:p>
          <a:endParaRPr lang="en-US"/>
        </a:p>
      </dgm:t>
    </dgm:pt>
    <dgm:pt modelId="{53993926-4E28-49BA-A717-1D4A95367F76}" type="pres">
      <dgm:prSet presAssocID="{7DC4F0C6-E7E7-4726-A536-55866DB2F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9400C0-D3D8-4202-8DF0-D822EFF9377C}" type="pres">
      <dgm:prSet presAssocID="{86EC1535-C84E-446C-9469-A14CD211ED96}" presName="parentLin" presStyleCnt="0"/>
      <dgm:spPr/>
      <dgm:t>
        <a:bodyPr/>
        <a:lstStyle/>
        <a:p>
          <a:endParaRPr lang="en-US"/>
        </a:p>
      </dgm:t>
    </dgm:pt>
    <dgm:pt modelId="{0FA5AEFB-E9B4-4845-96F7-3AC7F4B9A1BE}" type="pres">
      <dgm:prSet presAssocID="{86EC1535-C84E-446C-9469-A14CD211ED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3DA116F-51D3-496F-9C3F-759058E7234C}" type="pres">
      <dgm:prSet presAssocID="{86EC1535-C84E-446C-9469-A14CD211ED96}" presName="parentText" presStyleLbl="node1" presStyleIdx="0" presStyleCnt="3" custScaleX="133350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422C8-B791-47CC-93DF-DC2351F8EC1E}" type="pres">
      <dgm:prSet presAssocID="{86EC1535-C84E-446C-9469-A14CD211ED96}" presName="negativeSpace" presStyleCnt="0"/>
      <dgm:spPr/>
      <dgm:t>
        <a:bodyPr/>
        <a:lstStyle/>
        <a:p>
          <a:endParaRPr lang="en-US"/>
        </a:p>
      </dgm:t>
    </dgm:pt>
    <dgm:pt modelId="{1DA2F57F-0272-482D-8E29-2A92EA730204}" type="pres">
      <dgm:prSet presAssocID="{86EC1535-C84E-446C-9469-A14CD211ED9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B95FF-48E7-48DC-8612-B3490D617979}" type="pres">
      <dgm:prSet presAssocID="{8B512486-F912-447F-885A-D4253C527644}" presName="spaceBetweenRectangles" presStyleCnt="0"/>
      <dgm:spPr/>
      <dgm:t>
        <a:bodyPr/>
        <a:lstStyle/>
        <a:p>
          <a:endParaRPr lang="en-US"/>
        </a:p>
      </dgm:t>
    </dgm:pt>
    <dgm:pt modelId="{1F930D40-C423-454A-9D3B-9FE8DC18568E}" type="pres">
      <dgm:prSet presAssocID="{99C91E71-1482-4BF8-A329-AC41E42EE0A3}" presName="parentLin" presStyleCnt="0"/>
      <dgm:spPr/>
      <dgm:t>
        <a:bodyPr/>
        <a:lstStyle/>
        <a:p>
          <a:endParaRPr lang="en-US"/>
        </a:p>
      </dgm:t>
    </dgm:pt>
    <dgm:pt modelId="{CCFFA86A-CBC2-4EFF-85EB-78D4FEF1C1E3}" type="pres">
      <dgm:prSet presAssocID="{99C91E71-1482-4BF8-A329-AC41E42EE0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94285EE-B824-472C-B66F-2B19B9D98C27}" type="pres">
      <dgm:prSet presAssocID="{99C91E71-1482-4BF8-A329-AC41E42EE0A3}" presName="parentText" presStyleLbl="node1" presStyleIdx="1" presStyleCnt="3" custScaleX="133350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14DD8-BD8E-4417-B9E0-280CCABB5ACF}" type="pres">
      <dgm:prSet presAssocID="{99C91E71-1482-4BF8-A329-AC41E42EE0A3}" presName="negativeSpace" presStyleCnt="0"/>
      <dgm:spPr/>
      <dgm:t>
        <a:bodyPr/>
        <a:lstStyle/>
        <a:p>
          <a:endParaRPr lang="en-US"/>
        </a:p>
      </dgm:t>
    </dgm:pt>
    <dgm:pt modelId="{641803C6-765F-4C09-982B-83789EEE5C66}" type="pres">
      <dgm:prSet presAssocID="{99C91E71-1482-4BF8-A329-AC41E42EE0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1582E-F414-4169-A515-D18769FAB036}" type="pres">
      <dgm:prSet presAssocID="{595AD742-EAE4-42E1-A94C-69CFED1D832C}" presName="spaceBetweenRectangles" presStyleCnt="0"/>
      <dgm:spPr/>
      <dgm:t>
        <a:bodyPr/>
        <a:lstStyle/>
        <a:p>
          <a:endParaRPr lang="en-US"/>
        </a:p>
      </dgm:t>
    </dgm:pt>
    <dgm:pt modelId="{6CC11F38-C9B3-460B-B53B-E1F5A3953F02}" type="pres">
      <dgm:prSet presAssocID="{D078E4C2-76DE-4772-9242-DD13C3EB224E}" presName="parentLin" presStyleCnt="0"/>
      <dgm:spPr/>
      <dgm:t>
        <a:bodyPr/>
        <a:lstStyle/>
        <a:p>
          <a:endParaRPr lang="en-US"/>
        </a:p>
      </dgm:t>
    </dgm:pt>
    <dgm:pt modelId="{F845E446-B5A0-47F2-A6C9-6B84915DF7A6}" type="pres">
      <dgm:prSet presAssocID="{D078E4C2-76DE-4772-9242-DD13C3EB224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6AED79C-97F2-43FA-967D-1C4B0376BC51}" type="pres">
      <dgm:prSet presAssocID="{D078E4C2-76DE-4772-9242-DD13C3EB224E}" presName="parentText" presStyleLbl="node1" presStyleIdx="2" presStyleCnt="3" custScaleX="133350" custLinFactNeighborX="-454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FE144-0595-4EF7-8012-2C93684E981F}" type="pres">
      <dgm:prSet presAssocID="{D078E4C2-76DE-4772-9242-DD13C3EB224E}" presName="negativeSpace" presStyleCnt="0"/>
      <dgm:spPr/>
      <dgm:t>
        <a:bodyPr/>
        <a:lstStyle/>
        <a:p>
          <a:endParaRPr lang="en-US"/>
        </a:p>
      </dgm:t>
    </dgm:pt>
    <dgm:pt modelId="{2C117E69-691B-4C66-97A0-DF425D152FAC}" type="pres">
      <dgm:prSet presAssocID="{D078E4C2-76DE-4772-9242-DD13C3EB224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1AC1E-A339-471D-AC18-B321E504D131}" type="presOf" srcId="{D078E4C2-76DE-4772-9242-DD13C3EB224E}" destId="{66AED79C-97F2-43FA-967D-1C4B0376BC51}" srcOrd="1" destOrd="0" presId="urn:microsoft.com/office/officeart/2005/8/layout/list1"/>
    <dgm:cxn modelId="{27363ADA-7376-4A51-8673-2C53AF6276ED}" type="presOf" srcId="{D078E4C2-76DE-4772-9242-DD13C3EB224E}" destId="{F845E446-B5A0-47F2-A6C9-6B84915DF7A6}" srcOrd="0" destOrd="0" presId="urn:microsoft.com/office/officeart/2005/8/layout/list1"/>
    <dgm:cxn modelId="{80B0C8AD-E63E-47E0-98AC-89D7FAA5D415}" type="presOf" srcId="{99C91E71-1482-4BF8-A329-AC41E42EE0A3}" destId="{694285EE-B824-472C-B66F-2B19B9D98C27}" srcOrd="1" destOrd="0" presId="urn:microsoft.com/office/officeart/2005/8/layout/list1"/>
    <dgm:cxn modelId="{727F1AD4-4829-4BFB-8353-8C760F58250B}" type="presOf" srcId="{7DC4F0C6-E7E7-4726-A536-55866DB2F349}" destId="{53993926-4E28-49BA-A717-1D4A95367F76}" srcOrd="0" destOrd="0" presId="urn:microsoft.com/office/officeart/2005/8/layout/list1"/>
    <dgm:cxn modelId="{173EAA57-8D2E-4FF1-B080-6EF3A5C6A099}" srcId="{7DC4F0C6-E7E7-4726-A536-55866DB2F349}" destId="{99C91E71-1482-4BF8-A329-AC41E42EE0A3}" srcOrd="1" destOrd="0" parTransId="{BBCD7EF1-5207-4C41-86AD-68A40B614019}" sibTransId="{595AD742-EAE4-42E1-A94C-69CFED1D832C}"/>
    <dgm:cxn modelId="{ABF35FE2-FAA1-44F3-9191-ECC31D8A68F5}" srcId="{7DC4F0C6-E7E7-4726-A536-55866DB2F349}" destId="{D078E4C2-76DE-4772-9242-DD13C3EB224E}" srcOrd="2" destOrd="0" parTransId="{AB55A249-E43A-4B8F-9B26-1A925E038D57}" sibTransId="{47227767-62C1-44B0-84D6-E36156F2F0B6}"/>
    <dgm:cxn modelId="{1E494776-788C-4F8E-B55D-7AEA982566CD}" type="presOf" srcId="{86EC1535-C84E-446C-9469-A14CD211ED96}" destId="{23DA116F-51D3-496F-9C3F-759058E7234C}" srcOrd="1" destOrd="0" presId="urn:microsoft.com/office/officeart/2005/8/layout/list1"/>
    <dgm:cxn modelId="{CC8BDB86-3794-4426-9AB0-08D2E477E1CA}" type="presOf" srcId="{99C91E71-1482-4BF8-A329-AC41E42EE0A3}" destId="{CCFFA86A-CBC2-4EFF-85EB-78D4FEF1C1E3}" srcOrd="0" destOrd="0" presId="urn:microsoft.com/office/officeart/2005/8/layout/list1"/>
    <dgm:cxn modelId="{A52F6931-CF86-4D54-AB0D-F63EC43D66DD}" srcId="{7DC4F0C6-E7E7-4726-A536-55866DB2F349}" destId="{86EC1535-C84E-446C-9469-A14CD211ED96}" srcOrd="0" destOrd="0" parTransId="{08BC9ECA-25DF-496F-B0E5-2FD525290899}" sibTransId="{8B512486-F912-447F-885A-D4253C527644}"/>
    <dgm:cxn modelId="{ADE47CCB-20E2-4885-AC8C-EE4CC0CF3668}" type="presOf" srcId="{86EC1535-C84E-446C-9469-A14CD211ED96}" destId="{0FA5AEFB-E9B4-4845-96F7-3AC7F4B9A1BE}" srcOrd="0" destOrd="0" presId="urn:microsoft.com/office/officeart/2005/8/layout/list1"/>
    <dgm:cxn modelId="{A5CDD7B6-A22C-45DD-94BE-9F450D18D8A8}" type="presParOf" srcId="{53993926-4E28-49BA-A717-1D4A95367F76}" destId="{E09400C0-D3D8-4202-8DF0-D822EFF9377C}" srcOrd="0" destOrd="0" presId="urn:microsoft.com/office/officeart/2005/8/layout/list1"/>
    <dgm:cxn modelId="{8E3204D0-9A92-48D7-ACCD-B1D1506AA69A}" type="presParOf" srcId="{E09400C0-D3D8-4202-8DF0-D822EFF9377C}" destId="{0FA5AEFB-E9B4-4845-96F7-3AC7F4B9A1BE}" srcOrd="0" destOrd="0" presId="urn:microsoft.com/office/officeart/2005/8/layout/list1"/>
    <dgm:cxn modelId="{A99BB34F-18AF-40BA-B82A-C2B707F4D3AB}" type="presParOf" srcId="{E09400C0-D3D8-4202-8DF0-D822EFF9377C}" destId="{23DA116F-51D3-496F-9C3F-759058E7234C}" srcOrd="1" destOrd="0" presId="urn:microsoft.com/office/officeart/2005/8/layout/list1"/>
    <dgm:cxn modelId="{A60BCCF0-2B55-4560-A03A-6333599CDA4A}" type="presParOf" srcId="{53993926-4E28-49BA-A717-1D4A95367F76}" destId="{2CC422C8-B791-47CC-93DF-DC2351F8EC1E}" srcOrd="1" destOrd="0" presId="urn:microsoft.com/office/officeart/2005/8/layout/list1"/>
    <dgm:cxn modelId="{E47D159B-557F-4157-A3F0-FD73B3CECC97}" type="presParOf" srcId="{53993926-4E28-49BA-A717-1D4A95367F76}" destId="{1DA2F57F-0272-482D-8E29-2A92EA730204}" srcOrd="2" destOrd="0" presId="urn:microsoft.com/office/officeart/2005/8/layout/list1"/>
    <dgm:cxn modelId="{A97624F8-D9AC-45E2-961D-538F5FAADE15}" type="presParOf" srcId="{53993926-4E28-49BA-A717-1D4A95367F76}" destId="{3EBB95FF-48E7-48DC-8612-B3490D617979}" srcOrd="3" destOrd="0" presId="urn:microsoft.com/office/officeart/2005/8/layout/list1"/>
    <dgm:cxn modelId="{5177DBF6-4E8A-4245-8B26-43A8C9A71742}" type="presParOf" srcId="{53993926-4E28-49BA-A717-1D4A95367F76}" destId="{1F930D40-C423-454A-9D3B-9FE8DC18568E}" srcOrd="4" destOrd="0" presId="urn:microsoft.com/office/officeart/2005/8/layout/list1"/>
    <dgm:cxn modelId="{BFD82D95-CE4D-4B38-8C8C-AB8212685E02}" type="presParOf" srcId="{1F930D40-C423-454A-9D3B-9FE8DC18568E}" destId="{CCFFA86A-CBC2-4EFF-85EB-78D4FEF1C1E3}" srcOrd="0" destOrd="0" presId="urn:microsoft.com/office/officeart/2005/8/layout/list1"/>
    <dgm:cxn modelId="{655019A3-AD3F-4DC1-8525-205B5D1E249D}" type="presParOf" srcId="{1F930D40-C423-454A-9D3B-9FE8DC18568E}" destId="{694285EE-B824-472C-B66F-2B19B9D98C27}" srcOrd="1" destOrd="0" presId="urn:microsoft.com/office/officeart/2005/8/layout/list1"/>
    <dgm:cxn modelId="{C5A02C27-6D5B-4469-AB70-2000A500C24A}" type="presParOf" srcId="{53993926-4E28-49BA-A717-1D4A95367F76}" destId="{65B14DD8-BD8E-4417-B9E0-280CCABB5ACF}" srcOrd="5" destOrd="0" presId="urn:microsoft.com/office/officeart/2005/8/layout/list1"/>
    <dgm:cxn modelId="{008CBDB5-4EC1-425C-8AE2-FB7083E7F895}" type="presParOf" srcId="{53993926-4E28-49BA-A717-1D4A95367F76}" destId="{641803C6-765F-4C09-982B-83789EEE5C66}" srcOrd="6" destOrd="0" presId="urn:microsoft.com/office/officeart/2005/8/layout/list1"/>
    <dgm:cxn modelId="{FEB6A4C3-F734-4F1C-8B32-73116B425087}" type="presParOf" srcId="{53993926-4E28-49BA-A717-1D4A95367F76}" destId="{DFA1582E-F414-4169-A515-D18769FAB036}" srcOrd="7" destOrd="0" presId="urn:microsoft.com/office/officeart/2005/8/layout/list1"/>
    <dgm:cxn modelId="{8B5565C5-C890-48CD-BE1D-F9DACD2449D5}" type="presParOf" srcId="{53993926-4E28-49BA-A717-1D4A95367F76}" destId="{6CC11F38-C9B3-460B-B53B-E1F5A3953F02}" srcOrd="8" destOrd="0" presId="urn:microsoft.com/office/officeart/2005/8/layout/list1"/>
    <dgm:cxn modelId="{B6D81936-F616-4B15-9332-64B2C462E23D}" type="presParOf" srcId="{6CC11F38-C9B3-460B-B53B-E1F5A3953F02}" destId="{F845E446-B5A0-47F2-A6C9-6B84915DF7A6}" srcOrd="0" destOrd="0" presId="urn:microsoft.com/office/officeart/2005/8/layout/list1"/>
    <dgm:cxn modelId="{0217EC60-23D5-4996-9BDB-0A260485F7BD}" type="presParOf" srcId="{6CC11F38-C9B3-460B-B53B-E1F5A3953F02}" destId="{66AED79C-97F2-43FA-967D-1C4B0376BC51}" srcOrd="1" destOrd="0" presId="urn:microsoft.com/office/officeart/2005/8/layout/list1"/>
    <dgm:cxn modelId="{9F77B49A-6516-4D62-85DC-20139C7B130C}" type="presParOf" srcId="{53993926-4E28-49BA-A717-1D4A95367F76}" destId="{8A3FE144-0595-4EF7-8012-2C93684E981F}" srcOrd="9" destOrd="0" presId="urn:microsoft.com/office/officeart/2005/8/layout/list1"/>
    <dgm:cxn modelId="{9982971B-F5E9-4021-9ED9-976A85619BC3}" type="presParOf" srcId="{53993926-4E28-49BA-A717-1D4A95367F76}" destId="{2C117E69-691B-4C66-97A0-DF425D152F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36C13-43B0-4D10-8390-F9B878C7447A}">
      <dsp:nvSpPr>
        <dsp:cNvPr id="0" name=""/>
        <dsp:cNvSpPr/>
      </dsp:nvSpPr>
      <dsp:spPr>
        <a:xfrm>
          <a:off x="36" y="4180"/>
          <a:ext cx="3522731" cy="1152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Existence dependence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36" y="4180"/>
        <a:ext cx="3522731" cy="1152000"/>
      </dsp:txXfrm>
    </dsp:sp>
    <dsp:sp modelId="{7F2B0772-6855-4052-BA10-A8978AD21703}">
      <dsp:nvSpPr>
        <dsp:cNvPr id="0" name=""/>
        <dsp:cNvSpPr/>
      </dsp:nvSpPr>
      <dsp:spPr>
        <a:xfrm>
          <a:off x="36" y="1156180"/>
          <a:ext cx="3522731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Entity exists in the database only when it is associated with another related entity occurrence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36" y="1156180"/>
        <a:ext cx="3522731" cy="2964599"/>
      </dsp:txXfrm>
    </dsp:sp>
    <dsp:sp modelId="{1A081979-A391-4D53-A5EA-5C305E16E502}">
      <dsp:nvSpPr>
        <dsp:cNvPr id="0" name=""/>
        <dsp:cNvSpPr/>
      </dsp:nvSpPr>
      <dsp:spPr>
        <a:xfrm>
          <a:off x="4015951" y="4180"/>
          <a:ext cx="3522731" cy="11520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Existence independence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015951" y="4180"/>
        <a:ext cx="3522731" cy="1152000"/>
      </dsp:txXfrm>
    </dsp:sp>
    <dsp:sp modelId="{050BEC70-4DB3-444E-BEAF-F12DA862F7BB}">
      <dsp:nvSpPr>
        <dsp:cNvPr id="0" name=""/>
        <dsp:cNvSpPr/>
      </dsp:nvSpPr>
      <dsp:spPr>
        <a:xfrm>
          <a:off x="4015951" y="1156180"/>
          <a:ext cx="3522731" cy="29645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Entity exists apart from all of its related entities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Referred to as a </a:t>
          </a:r>
          <a:r>
            <a:rPr lang="en-US" sz="2400" b="1" kern="1200" dirty="0" smtClean="0">
              <a:solidFill>
                <a:srgbClr val="002060"/>
              </a:solidFill>
            </a:rPr>
            <a:t>strong entity</a:t>
          </a:r>
          <a:r>
            <a:rPr lang="en-US" sz="2400" kern="1200" dirty="0" smtClean="0">
              <a:solidFill>
                <a:srgbClr val="002060"/>
              </a:solidFill>
            </a:rPr>
            <a:t> or </a:t>
          </a:r>
          <a:r>
            <a:rPr lang="en-US" sz="2400" b="1" kern="1200" dirty="0" smtClean="0">
              <a:solidFill>
                <a:srgbClr val="002060"/>
              </a:solidFill>
            </a:rPr>
            <a:t>regular entity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015951" y="1156180"/>
        <a:ext cx="3522731" cy="2964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DC151-D231-4B57-99CA-F11B925E533C}">
      <dsp:nvSpPr>
        <dsp:cNvPr id="0" name=""/>
        <dsp:cNvSpPr/>
      </dsp:nvSpPr>
      <dsp:spPr>
        <a:xfrm>
          <a:off x="0" y="17360"/>
          <a:ext cx="775208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Weak (non-identifying) relationship</a:t>
          </a:r>
          <a:endParaRPr lang="en-CA" sz="2800" kern="1200" dirty="0"/>
        </a:p>
      </dsp:txBody>
      <dsp:txXfrm>
        <a:off x="56658" y="74018"/>
        <a:ext cx="7638764" cy="1047324"/>
      </dsp:txXfrm>
    </dsp:sp>
    <dsp:sp modelId="{32F4AFC4-1A5B-41DB-85E7-E76C3691E8F2}">
      <dsp:nvSpPr>
        <dsp:cNvPr id="0" name=""/>
        <dsp:cNvSpPr/>
      </dsp:nvSpPr>
      <dsp:spPr>
        <a:xfrm>
          <a:off x="0" y="1178000"/>
          <a:ext cx="775208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2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Primary key of the related entity does not contain a primary key component of the parent entity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1178000"/>
        <a:ext cx="7752080" cy="1026720"/>
      </dsp:txXfrm>
    </dsp:sp>
    <dsp:sp modelId="{1D644A23-A805-4624-96E5-DB7D156D7C5D}">
      <dsp:nvSpPr>
        <dsp:cNvPr id="0" name=""/>
        <dsp:cNvSpPr/>
      </dsp:nvSpPr>
      <dsp:spPr>
        <a:xfrm>
          <a:off x="0" y="2132038"/>
          <a:ext cx="7752080" cy="1160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Strong (identifying) relationships</a:t>
          </a:r>
          <a:endParaRPr lang="en-CA" sz="2800" kern="1200"/>
        </a:p>
      </dsp:txBody>
      <dsp:txXfrm>
        <a:off x="56658" y="2188696"/>
        <a:ext cx="7638764" cy="1047324"/>
      </dsp:txXfrm>
    </dsp:sp>
    <dsp:sp modelId="{FE151E03-549D-4FBC-83E6-9E3621E41EDC}">
      <dsp:nvSpPr>
        <dsp:cNvPr id="0" name=""/>
        <dsp:cNvSpPr/>
      </dsp:nvSpPr>
      <dsp:spPr>
        <a:xfrm>
          <a:off x="0" y="3365360"/>
          <a:ext cx="7752080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2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Primary key of the related entity contains a primary key component of the parent entity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3365360"/>
        <a:ext cx="7752080" cy="1026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F9D14-184F-4DB3-81C2-8E6B82FAB0E7}">
      <dsp:nvSpPr>
        <dsp:cNvPr id="0" name=""/>
        <dsp:cNvSpPr/>
      </dsp:nvSpPr>
      <dsp:spPr>
        <a:xfrm>
          <a:off x="0" y="20528"/>
          <a:ext cx="7894320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Optional participation</a:t>
          </a:r>
          <a:endParaRPr lang="en-US" sz="3200" kern="1200" dirty="0"/>
        </a:p>
      </dsp:txBody>
      <dsp:txXfrm>
        <a:off x="46606" y="67134"/>
        <a:ext cx="7801108" cy="861508"/>
      </dsp:txXfrm>
    </dsp:sp>
    <dsp:sp modelId="{28469B5E-00E4-4F8F-9A9E-14D566D8F1C8}">
      <dsp:nvSpPr>
        <dsp:cNvPr id="0" name=""/>
        <dsp:cNvSpPr/>
      </dsp:nvSpPr>
      <dsp:spPr>
        <a:xfrm>
          <a:off x="0" y="975248"/>
          <a:ext cx="7894320" cy="118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4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solidFill>
                <a:srgbClr val="002060"/>
              </a:solidFill>
            </a:rPr>
            <a:t>One entity occurrence does not require a corresponding entity occurrence in a particular relationship</a:t>
          </a:r>
          <a:endParaRPr lang="en-IN" sz="2800" kern="1200" dirty="0">
            <a:solidFill>
              <a:srgbClr val="002060"/>
            </a:solidFill>
          </a:endParaRPr>
        </a:p>
      </dsp:txBody>
      <dsp:txXfrm>
        <a:off x="0" y="975248"/>
        <a:ext cx="7894320" cy="1187662"/>
      </dsp:txXfrm>
    </dsp:sp>
    <dsp:sp modelId="{49CBCBA1-78BD-41F0-8A83-BD2906B6BCC2}">
      <dsp:nvSpPr>
        <dsp:cNvPr id="0" name=""/>
        <dsp:cNvSpPr/>
      </dsp:nvSpPr>
      <dsp:spPr>
        <a:xfrm>
          <a:off x="0" y="2162911"/>
          <a:ext cx="7894320" cy="95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Mandatory participation</a:t>
          </a:r>
          <a:endParaRPr lang="en-US" sz="3200" kern="1200" dirty="0"/>
        </a:p>
      </dsp:txBody>
      <dsp:txXfrm>
        <a:off x="46606" y="2209517"/>
        <a:ext cx="7801108" cy="861508"/>
      </dsp:txXfrm>
    </dsp:sp>
    <dsp:sp modelId="{174605DB-F190-4DBA-A095-E9373B4C1DA6}">
      <dsp:nvSpPr>
        <dsp:cNvPr id="0" name=""/>
        <dsp:cNvSpPr/>
      </dsp:nvSpPr>
      <dsp:spPr>
        <a:xfrm>
          <a:off x="0" y="3117631"/>
          <a:ext cx="789432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45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>
              <a:solidFill>
                <a:srgbClr val="002060"/>
              </a:solidFill>
            </a:rPr>
            <a:t>One entity occurrence requires a corresponding entity occurrence in a particular relationship</a:t>
          </a:r>
          <a:endParaRPr lang="en-IN" sz="2800" kern="1200" dirty="0">
            <a:solidFill>
              <a:srgbClr val="002060"/>
            </a:solidFill>
          </a:endParaRPr>
        </a:p>
      </dsp:txBody>
      <dsp:txXfrm>
        <a:off x="0" y="3117631"/>
        <a:ext cx="7894320" cy="844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2F57F-0272-482D-8E29-2A92EA730204}">
      <dsp:nvSpPr>
        <dsp:cNvPr id="0" name=""/>
        <dsp:cNvSpPr/>
      </dsp:nvSpPr>
      <dsp:spPr>
        <a:xfrm>
          <a:off x="0" y="515040"/>
          <a:ext cx="7823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A116F-51D3-496F-9C3F-759058E7234C}">
      <dsp:nvSpPr>
        <dsp:cNvPr id="0" name=""/>
        <dsp:cNvSpPr/>
      </dsp:nvSpPr>
      <dsp:spPr>
        <a:xfrm>
          <a:off x="213362" y="42720"/>
          <a:ext cx="7302566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Database design must conform to design standards</a:t>
          </a:r>
          <a:endParaRPr lang="en-US" sz="2200" kern="1200" dirty="0"/>
        </a:p>
      </dsp:txBody>
      <dsp:txXfrm>
        <a:off x="259476" y="88834"/>
        <a:ext cx="7210338" cy="852412"/>
      </dsp:txXfrm>
    </dsp:sp>
    <dsp:sp modelId="{641803C6-765F-4C09-982B-83789EEE5C66}">
      <dsp:nvSpPr>
        <dsp:cNvPr id="0" name=""/>
        <dsp:cNvSpPr/>
      </dsp:nvSpPr>
      <dsp:spPr>
        <a:xfrm>
          <a:off x="0" y="1966560"/>
          <a:ext cx="7823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285EE-B824-472C-B66F-2B19B9D98C27}">
      <dsp:nvSpPr>
        <dsp:cNvPr id="0" name=""/>
        <dsp:cNvSpPr/>
      </dsp:nvSpPr>
      <dsp:spPr>
        <a:xfrm>
          <a:off x="213362" y="1494240"/>
          <a:ext cx="7302566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Need for high processing speed may limit the number and complexity of logically desirable relationships</a:t>
          </a:r>
          <a:endParaRPr lang="en-US" sz="2200" kern="1200" dirty="0"/>
        </a:p>
      </dsp:txBody>
      <dsp:txXfrm>
        <a:off x="259476" y="1540354"/>
        <a:ext cx="7210338" cy="852412"/>
      </dsp:txXfrm>
    </dsp:sp>
    <dsp:sp modelId="{2C117E69-691B-4C66-97A0-DF425D152FAC}">
      <dsp:nvSpPr>
        <dsp:cNvPr id="0" name=""/>
        <dsp:cNvSpPr/>
      </dsp:nvSpPr>
      <dsp:spPr>
        <a:xfrm>
          <a:off x="0" y="3418080"/>
          <a:ext cx="78232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ED79C-97F2-43FA-967D-1C4B0376BC51}">
      <dsp:nvSpPr>
        <dsp:cNvPr id="0" name=""/>
        <dsp:cNvSpPr/>
      </dsp:nvSpPr>
      <dsp:spPr>
        <a:xfrm>
          <a:off x="213362" y="2945760"/>
          <a:ext cx="7302566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Need for maximum information generation may lead to loss of clean design structures and high transaction speed</a:t>
          </a:r>
          <a:endParaRPr lang="en-US" sz="2200" kern="1200" dirty="0"/>
        </a:p>
      </dsp:txBody>
      <dsp:txXfrm>
        <a:off x="259476" y="2991874"/>
        <a:ext cx="7210338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374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644621-C4A6-426A-953C-27210B0CDB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0" name="Rounded Rectangle 32" hidden="1"/>
          <p:cNvSpPr/>
          <p:nvPr/>
        </p:nvSpPr>
        <p:spPr>
          <a:xfrm>
            <a:off x="5407200" y="463680"/>
            <a:ext cx="3063600" cy="262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20880" bIns="-20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" name="Rectangle 19" hidden="1"/>
          <p:cNvSpPr/>
          <p:nvPr/>
        </p:nvSpPr>
        <p:spPr>
          <a:xfrm>
            <a:off x="0" y="0"/>
            <a:ext cx="9143640" cy="355320"/>
          </a:xfrm>
          <a:prstGeom prst="rect">
            <a:avLst/>
          </a:prstGeom>
          <a:solidFill>
            <a:srgbClr val="0070c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Rectangle 20" hidden="1"/>
          <p:cNvSpPr/>
          <p:nvPr/>
        </p:nvSpPr>
        <p:spPr>
          <a:xfrm>
            <a:off x="0" y="7560"/>
            <a:ext cx="9143640" cy="205560"/>
          </a:xfrm>
          <a:prstGeom prst="rect">
            <a:avLst/>
          </a:prstGeom>
          <a:solidFill>
            <a:srgbClr val="00206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23" hidden="1"/>
          <p:cNvSpPr/>
          <p:nvPr/>
        </p:nvSpPr>
        <p:spPr>
          <a:xfrm>
            <a:off x="0" y="355680"/>
            <a:ext cx="9143640" cy="5436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TextBox 8" hidden="1"/>
          <p:cNvSpPr/>
          <p:nvPr/>
        </p:nvSpPr>
        <p:spPr>
          <a:xfrm>
            <a:off x="533520" y="5902920"/>
            <a:ext cx="807696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650" spc="-1" strike="noStrike">
                <a:solidFill>
                  <a:schemeClr val="lt1">
                    <a:lumMod val="65000"/>
                  </a:schemeClr>
                </a:solidFill>
                <a:latin typeface="Calibri"/>
                <a:ea typeface="ＭＳ Ｐゴシック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lang="en-US" sz="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2"/>
          <p:cNvSpPr/>
          <p:nvPr/>
        </p:nvSpPr>
        <p:spPr>
          <a:xfrm flipV="1">
            <a:off x="0" y="3861000"/>
            <a:ext cx="9143640" cy="4248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2160" bIns="-216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 useBgFill="1">
        <p:nvSpPr>
          <p:cNvPr id="6" name="Rounded Rectangle 3"/>
          <p:cNvSpPr/>
          <p:nvPr/>
        </p:nvSpPr>
        <p:spPr>
          <a:xfrm>
            <a:off x="5410080" y="3698280"/>
            <a:ext cx="3063600" cy="2484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22320" bIns="-223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 useBgFill="1">
        <p:nvSpPr>
          <p:cNvPr id="7" name="Rounded Rectangle 4"/>
          <p:cNvSpPr/>
          <p:nvPr/>
        </p:nvSpPr>
        <p:spPr>
          <a:xfrm>
            <a:off x="7377120" y="3790080"/>
            <a:ext cx="1599840" cy="3384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14040" bIns="-140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3698280"/>
            <a:ext cx="9143640" cy="22788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0" y="3705480"/>
            <a:ext cx="9143640" cy="131400"/>
          </a:xfrm>
          <a:prstGeom prst="rect">
            <a:avLst/>
          </a:prstGeom>
          <a:solidFill>
            <a:srgbClr val="00206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0" y="0"/>
            <a:ext cx="9143640" cy="37051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1" name="TextBox 25"/>
          <p:cNvSpPr/>
          <p:nvPr/>
        </p:nvSpPr>
        <p:spPr>
          <a:xfrm>
            <a:off x="533520" y="5832000"/>
            <a:ext cx="807696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650" spc="-1" strike="noStrike">
                <a:solidFill>
                  <a:schemeClr val="lt1">
                    <a:lumMod val="65000"/>
                  </a:schemeClr>
                </a:solidFill>
                <a:latin typeface="Calibri"/>
                <a:ea typeface="ＭＳ Ｐゴシック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lang="en-US" sz="6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10" descr="Screen Clipping"/>
          <p:cNvPicPr/>
          <p:nvPr/>
        </p:nvPicPr>
        <p:blipFill>
          <a:blip r:embed="rId2"/>
          <a:stretch/>
        </p:blipFill>
        <p:spPr>
          <a:xfrm>
            <a:off x="418680" y="335880"/>
            <a:ext cx="8306640" cy="312048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55240"/>
            <a:ext cx="8229240" cy="106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374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en-US" sz="374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497600"/>
            <a:ext cx="8229240" cy="371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Click to edit the outline text format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40" spc="-1" strike="noStrike">
                <a:solidFill>
                  <a:srgbClr val="002060"/>
                </a:solidFill>
                <a:latin typeface="Times New Roman"/>
              </a:rPr>
              <a:t>Second Outline Level</a:t>
            </a:r>
            <a:endParaRPr b="0" lang="en-US" sz="2240" spc="-1" strike="noStrike">
              <a:solidFill>
                <a:srgbClr val="00206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60" spc="-1" strike="noStrike">
                <a:solidFill>
                  <a:srgbClr val="002060"/>
                </a:solidFill>
                <a:latin typeface="Times New Roman"/>
              </a:rPr>
              <a:t>Third Outline Level</a:t>
            </a:r>
            <a:endParaRPr b="0" lang="en-US" sz="2060" spc="-1" strike="noStrike">
              <a:solidFill>
                <a:srgbClr val="00206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70" spc="-1" strike="noStrike">
                <a:solidFill>
                  <a:srgbClr val="002060"/>
                </a:solidFill>
                <a:latin typeface="Times New Roman"/>
              </a:rPr>
              <a:t>Fourth Outline Level</a:t>
            </a:r>
            <a:endParaRPr b="0" lang="en-US" sz="1870" spc="-1" strike="noStrike">
              <a:solidFill>
                <a:srgbClr val="00206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rgbClr val="00206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rgbClr val="00206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2060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rgbClr val="00206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ounded Rectangle 32"/>
          <p:cNvSpPr/>
          <p:nvPr/>
        </p:nvSpPr>
        <p:spPr>
          <a:xfrm>
            <a:off x="5407200" y="463680"/>
            <a:ext cx="3063600" cy="26280"/>
          </a:xfrm>
          <a:prstGeom prst="roundRect">
            <a:avLst>
              <a:gd name="adj" fmla="val 16667"/>
            </a:avLst>
          </a:prstGeom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-20880" bIns="-208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0" y="0"/>
            <a:ext cx="9143640" cy="355320"/>
          </a:xfrm>
          <a:prstGeom prst="rect">
            <a:avLst/>
          </a:prstGeom>
          <a:solidFill>
            <a:srgbClr val="0070c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7" name="Rectangle 20"/>
          <p:cNvSpPr/>
          <p:nvPr/>
        </p:nvSpPr>
        <p:spPr>
          <a:xfrm>
            <a:off x="0" y="7560"/>
            <a:ext cx="9143640" cy="205560"/>
          </a:xfrm>
          <a:prstGeom prst="rect">
            <a:avLst/>
          </a:prstGeom>
          <a:solidFill>
            <a:srgbClr val="002060"/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0" y="355680"/>
            <a:ext cx="9143640" cy="5436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>
            <a:noFill/>
          </a:ln>
          <a:effectLst>
            <a:outerShdw blurRad="5148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TextBox 8"/>
          <p:cNvSpPr/>
          <p:nvPr/>
        </p:nvSpPr>
        <p:spPr>
          <a:xfrm>
            <a:off x="533520" y="5902920"/>
            <a:ext cx="807696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650" spc="-1" strike="noStrike">
                <a:solidFill>
                  <a:schemeClr val="lt1">
                    <a:lumMod val="65000"/>
                  </a:schemeClr>
                </a:solidFill>
                <a:latin typeface="Calibri"/>
                <a:ea typeface="ＭＳ Ｐゴシック"/>
              </a:rPr>
              <a:t>©2017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 </a:t>
            </a:r>
            <a:endParaRPr b="0" lang="en-US" sz="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Click to edit Master title style</a:t>
            </a:r>
            <a:endParaRPr b="0" lang="en-US" sz="374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Click to edit Master text styles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Second level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lvl="2" marL="860760" indent="-2044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40" spc="-1" strike="noStrike">
                <a:solidFill>
                  <a:srgbClr val="002060"/>
                </a:solidFill>
                <a:latin typeface="Times New Roman"/>
              </a:rPr>
              <a:t>Third level</a:t>
            </a:r>
            <a:endParaRPr b="0" lang="en-US" sz="2240" spc="-1" strike="noStrike">
              <a:solidFill>
                <a:srgbClr val="002060"/>
              </a:solidFill>
              <a:latin typeface="Times New Roman"/>
            </a:endParaRPr>
          </a:p>
          <a:p>
            <a:pPr lvl="3" marL="1100880" indent="-18684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060" spc="-1" strike="noStrike">
                <a:solidFill>
                  <a:srgbClr val="002060"/>
                </a:solidFill>
                <a:latin typeface="Times New Roman"/>
              </a:rPr>
              <a:t>Fourth level</a:t>
            </a:r>
            <a:endParaRPr b="0" lang="en-US" sz="2060" spc="-1" strike="noStrike">
              <a:solidFill>
                <a:srgbClr val="002060"/>
              </a:solidFill>
              <a:latin typeface="Times New Roman"/>
            </a:endParaRPr>
          </a:p>
          <a:p>
            <a:pPr lvl="4" marL="1296360" indent="-1702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1870" spc="-1" strike="noStrike">
                <a:solidFill>
                  <a:srgbClr val="002060"/>
                </a:solidFill>
                <a:latin typeface="Times New Roman"/>
              </a:rPr>
              <a:t>Fifth level</a:t>
            </a:r>
            <a:endParaRPr b="0" lang="en-US" sz="187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"/>
          </p:nvPr>
        </p:nvSpPr>
        <p:spPr>
          <a:xfrm>
            <a:off x="6586560" y="572040"/>
            <a:ext cx="956880" cy="42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  <a:ea typeface="ＭＳ Ｐゴシック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2"/>
          </p:nvPr>
        </p:nvSpPr>
        <p:spPr>
          <a:xfrm>
            <a:off x="5257800" y="572040"/>
            <a:ext cx="1325160" cy="42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3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120" spc="-1" strike="noStrike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8E581D-7FAD-4A6F-B1B6-53F9519BA588}" type="slidenum">
              <a:rPr b="0" lang="en-US" sz="1120" spc="-1" strike="noStrike">
                <a:solidFill>
                  <a:schemeClr val="dk1"/>
                </a:solidFill>
                <a:latin typeface="Arial"/>
                <a:ea typeface="ＭＳ Ｐゴシック"/>
              </a:rPr>
              <a:t>&lt;number&gt;</a:t>
            </a:fld>
            <a:endParaRPr b="0" lang="en-US" sz="112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0.png"/><Relationship Id="rId3" Type="http://schemas.openxmlformats.org/officeDocument/2006/relationships/image" Target="../media/image20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990720" y="4267080"/>
            <a:ext cx="7543440" cy="1208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59400" algn="ctr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tabLst>
                <a:tab algn="l" pos="0"/>
              </a:tabLst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Chapter 4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marL="59400" algn="ctr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tabLst>
                <a:tab algn="l" pos="0"/>
              </a:tabLst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Entity Relationship (ER) Modeling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marL="59400" algn="ctr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tabLst>
                <a:tab algn="l" pos="0"/>
              </a:tabLst>
            </a:pPr>
            <a:endParaRPr b="0" lang="en-US" sz="3359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62120" y="838080"/>
            <a:ext cx="768060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4.6 - Depiction of a Derived Attribute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 idx="12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1EF593-DCA1-4A86-AE9C-5092BBEE43E3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4" name="Picture 1" descr="Screen Clipping"/>
          <p:cNvPicPr/>
          <p:nvPr/>
        </p:nvPicPr>
        <p:blipFill>
          <a:blip r:embed="rId1"/>
          <a:stretch/>
        </p:blipFill>
        <p:spPr>
          <a:xfrm>
            <a:off x="609480" y="2362320"/>
            <a:ext cx="7852680" cy="237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62120" y="990720"/>
            <a:ext cx="768060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Table 4.2 - Advantages and Disadvantages of Storing Derived Attributes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ldNum" idx="13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2D6E2F1-AAEC-44B5-92B1-3A6A15E93939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7" name="Picture 1" descr="Screen Clipping"/>
          <p:cNvPicPr/>
          <p:nvPr/>
        </p:nvPicPr>
        <p:blipFill>
          <a:blip r:embed="rId1"/>
          <a:stretch/>
        </p:blipFill>
        <p:spPr>
          <a:xfrm>
            <a:off x="685800" y="2590920"/>
            <a:ext cx="7899120" cy="253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Relationships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3884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Association between entities that always operate in both directions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Participants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Entities that participate in a relationship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Connectivity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Describes the relationship classification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Cardinality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Expresses the minimum and maximum number of entity occurrences associated with one occurrence of related entity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None/>
            </a:pP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None/>
            </a:pP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None/>
            </a:pP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14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991570-76AA-450E-9653-E68BFBD451C9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4.7 - Connectivity and Cardinality in an ERD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ldNum" idx="15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AE39B1-BEFF-43B9-BC07-0ECC98A2B21C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3" name="Picture 2" descr="Screen Clipping"/>
          <p:cNvPicPr/>
          <p:nvPr/>
        </p:nvPicPr>
        <p:blipFill>
          <a:blip r:embed="rId1"/>
          <a:stretch/>
        </p:blipFill>
        <p:spPr>
          <a:xfrm>
            <a:off x="304920" y="2133720"/>
            <a:ext cx="8668440" cy="262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Existence Dependence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615822034"/>
              </p:ext>
            </p:extLst>
          </p:nvPr>
        </p:nvGraphicFramePr>
        <p:xfrm>
          <a:off x="802800" y="1564560"/>
          <a:ext cx="7538400" cy="412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5" name="PlaceHolder 2"/>
          <p:cNvSpPr>
            <a:spLocks noGrp="1"/>
          </p:cNvSpPr>
          <p:nvPr>
            <p:ph type="sldNum" idx="16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1BFA65F-5673-40AD-88F6-6E2AC45754BD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Relationship Strength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ldNum" idx="17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EBA4DB-E83D-4DCD-8D33-46650B916410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655277152"/>
              </p:ext>
            </p:extLst>
          </p:nvPr>
        </p:nvGraphicFramePr>
        <p:xfrm>
          <a:off x="802800" y="1422360"/>
          <a:ext cx="7751880" cy="44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990720"/>
            <a:ext cx="768060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4.8 - A Weak (Non-Identifying) Relationship between COURSE and CLASS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ldNum" idx="18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52A1AE-C3E0-4D29-864A-52CD6FC48138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0" name="Picture 1" descr="Screen Clipping"/>
          <p:cNvPicPr/>
          <p:nvPr/>
        </p:nvPicPr>
        <p:blipFill>
          <a:blip r:embed="rId1"/>
          <a:stretch/>
        </p:blipFill>
        <p:spPr>
          <a:xfrm>
            <a:off x="1066680" y="2666880"/>
            <a:ext cx="7086240" cy="302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1066680"/>
            <a:ext cx="768060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4.9 - A Strong (Identifying) Relationship between COURSE and CLASS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ldNum" idx="19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4447A0-7BBD-424C-ABEF-E182DF3D9154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3" name="Picture 1" descr="Screen Clipping"/>
          <p:cNvPicPr/>
          <p:nvPr/>
        </p:nvPicPr>
        <p:blipFill>
          <a:blip r:embed="rId1"/>
          <a:stretch/>
        </p:blipFill>
        <p:spPr>
          <a:xfrm>
            <a:off x="457200" y="2666880"/>
            <a:ext cx="8373240" cy="271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Weak Entity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33520" y="1829880"/>
            <a:ext cx="8229240" cy="3808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Conditions 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Existence-dependent 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Has a primary key that is partially or totally derived from parent entity in the relationship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Database designer determines whether an entity is weak based on business rules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20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E7F1566-80B5-49A9-8C30-3D85F6A62041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4.10 - A Weak Entity in an ERD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ldNum" idx="21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22FA04-B4F8-47B1-BE52-6D21146E18AA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9" name="Picture 1" descr="Screen Clipping"/>
          <p:cNvPicPr/>
          <p:nvPr/>
        </p:nvPicPr>
        <p:blipFill>
          <a:blip r:embed="rId1"/>
          <a:stretch/>
        </p:blipFill>
        <p:spPr>
          <a:xfrm>
            <a:off x="1523880" y="1752480"/>
            <a:ext cx="6171840" cy="384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Learning Objectives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60240" y="1351440"/>
            <a:ext cx="768060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In this chapter, you will learn: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The main characteristics of entity relationship components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How relationships between entities are defined, refined, and incorporated into the database design process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How ERD components affect database design and implementation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That real-world database design often requires the reconciliation of conflicting goals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4"/>
          </p:nvPr>
        </p:nvSpPr>
        <p:spPr>
          <a:xfrm>
            <a:off x="8534520" y="5943600"/>
            <a:ext cx="4262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B00D0B-F6A2-481F-B773-5F6E0069593F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3520" y="6858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4.11 - A Weak Entity in a Strong Relationship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ldNum" idx="22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57F869-C272-4393-A360-4EE535211C8B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2" name="Picture 1" descr="Screen Clipping"/>
          <p:cNvPicPr/>
          <p:nvPr/>
        </p:nvPicPr>
        <p:blipFill>
          <a:blip r:embed="rId1"/>
          <a:stretch/>
        </p:blipFill>
        <p:spPr>
          <a:xfrm>
            <a:off x="1600200" y="2057400"/>
            <a:ext cx="5957280" cy="358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Relationship Participation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23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E82128-A0EB-43D4-A0E3-D3D0D1E9E4A7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703094692"/>
              </p:ext>
            </p:extLst>
          </p:nvPr>
        </p:nvGraphicFramePr>
        <p:xfrm>
          <a:off x="660240" y="1564560"/>
          <a:ext cx="7894080" cy="398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3520" y="83808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Table 4.3 - Crow’s Foot Symbols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24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00D046-460E-4DA9-B013-8ED82CDB3B6C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7" name="Picture 2" descr="Screen Clipping"/>
          <p:cNvPicPr/>
          <p:nvPr/>
        </p:nvPicPr>
        <p:blipFill>
          <a:blip r:embed="rId1"/>
          <a:stretch/>
        </p:blipFill>
        <p:spPr>
          <a:xfrm>
            <a:off x="533520" y="2286000"/>
            <a:ext cx="8164440" cy="225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83808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4.13 - CLASS is Optional to COURSE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ldNum" idx="25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5F845F-941E-4B61-A113-849F64EDDF01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0" name="Picture 1" descr="Screen Clipping"/>
          <p:cNvPicPr/>
          <p:nvPr/>
        </p:nvPicPr>
        <p:blipFill>
          <a:blip r:embed="rId1"/>
          <a:stretch/>
        </p:blipFill>
        <p:spPr>
          <a:xfrm>
            <a:off x="304920" y="2286000"/>
            <a:ext cx="8620920" cy="269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3520" y="9144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4.14 - COURSE and CLASS in a Mandatory Relationship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26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282EF4-2D14-404C-80C6-4EBEA0BCDD81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3" name="Picture 1" descr="Screen Clipping"/>
          <p:cNvPicPr/>
          <p:nvPr/>
        </p:nvPicPr>
        <p:blipFill>
          <a:blip r:embed="rId1"/>
          <a:stretch/>
        </p:blipFill>
        <p:spPr>
          <a:xfrm>
            <a:off x="152280" y="2590920"/>
            <a:ext cx="8716320" cy="255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Relationship Degree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Indicates the number of entities or participants associated with a relationship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Unary relationship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Association is maintained within a single entity 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420" spc="-1" strike="noStrike">
                <a:solidFill>
                  <a:srgbClr val="002060"/>
                </a:solidFill>
                <a:latin typeface="Times New Roman"/>
              </a:rPr>
              <a:t>Recursive relationship</a:t>
            </a: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: Relationship exists between occurrences of the same entity set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Binary relationship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Two entities are associated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Ternary relationship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Three entities are associated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27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932683-5406-4FB8-8B08-DFEC0C6F6DB5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990720"/>
            <a:ext cx="2437920" cy="396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4.15 - Three Types of Relationship Degree</a:t>
            </a:r>
            <a:endParaRPr b="0" lang="en-US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ldNum" idx="28"/>
          </p:nvPr>
        </p:nvSpPr>
        <p:spPr>
          <a:xfrm>
            <a:off x="7223760" y="6002640"/>
            <a:ext cx="1919880" cy="370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CCB98B2-5FEA-4866-9885-921E11C1F791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26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9" name="Picture 1" descr="Screen Clipping"/>
          <p:cNvPicPr/>
          <p:nvPr/>
        </p:nvPicPr>
        <p:blipFill>
          <a:blip r:embed="rId1"/>
          <a:stretch/>
        </p:blipFill>
        <p:spPr>
          <a:xfrm>
            <a:off x="3809880" y="457200"/>
            <a:ext cx="4534920" cy="536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4.17 - An ER Representation of Recursive Relationships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29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EC694A-E0B4-406E-918F-CF14019DB271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26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" name="Picture 1" descr="Screen Clipping"/>
          <p:cNvPicPr/>
          <p:nvPr/>
        </p:nvPicPr>
        <p:blipFill>
          <a:blip r:embed="rId1"/>
          <a:stretch/>
        </p:blipFill>
        <p:spPr>
          <a:xfrm>
            <a:off x="228600" y="2286000"/>
            <a:ext cx="8840160" cy="285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Associative (Composite) Entities</a:t>
            </a:r>
            <a:endParaRPr b="0" lang="en-US" sz="374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Used to represent an M:N relationship between two or more entities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Is in a 1:M relationship with the parent entities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Composed of the primary key attributes of each parent entity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May also contain additional attributes that play no role in connective process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30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479C513-20BE-4330-873A-8205A2658C2F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26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4.23 - Converting the M:N Relationship into Two 1:M Relationships</a:t>
            </a:r>
            <a:endParaRPr b="0" lang="en-US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31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87F96CC-A31B-4B23-AF99-93439570ACE9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26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" name="Picture 1" descr="Screen Clipping"/>
          <p:cNvPicPr/>
          <p:nvPr/>
        </p:nvPicPr>
        <p:blipFill>
          <a:blip r:embed="rId1"/>
          <a:stretch/>
        </p:blipFill>
        <p:spPr>
          <a:xfrm>
            <a:off x="1676520" y="1905120"/>
            <a:ext cx="6019560" cy="386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Entity Relationship Model (ERM)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85800" y="1523880"/>
            <a:ext cx="7538400" cy="433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Basis of an entity relationship diagram (ERD) 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ERD depicts the: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Conceptual database as viewed by end user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lvl="1" marL="613440" indent="-229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</a:rPr>
              <a:t>Database’s main components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lvl="2" marL="860760" indent="-2044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40" spc="-1" strike="noStrike">
                <a:solidFill>
                  <a:srgbClr val="002060"/>
                </a:solidFill>
                <a:latin typeface="Times New Roman"/>
              </a:rPr>
              <a:t>Entities</a:t>
            </a:r>
            <a:endParaRPr b="0" lang="en-US" sz="2240" spc="-1" strike="noStrike">
              <a:solidFill>
                <a:srgbClr val="002060"/>
              </a:solidFill>
              <a:latin typeface="Times New Roman"/>
            </a:endParaRPr>
          </a:p>
          <a:p>
            <a:pPr lvl="2" marL="860760" indent="-2044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40" spc="-1" strike="noStrike">
                <a:solidFill>
                  <a:srgbClr val="002060"/>
                </a:solidFill>
                <a:latin typeface="Times New Roman"/>
              </a:rPr>
              <a:t>Attributes</a:t>
            </a:r>
            <a:endParaRPr b="0" lang="en-US" sz="2240" spc="-1" strike="noStrike">
              <a:solidFill>
                <a:srgbClr val="002060"/>
              </a:solidFill>
              <a:latin typeface="Times New Roman"/>
            </a:endParaRPr>
          </a:p>
          <a:p>
            <a:pPr lvl="2" marL="860760" indent="-2044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240" spc="-1" strike="noStrike">
                <a:solidFill>
                  <a:srgbClr val="002060"/>
                </a:solidFill>
                <a:latin typeface="Times New Roman"/>
              </a:rPr>
              <a:t>Relationships</a:t>
            </a:r>
            <a:endParaRPr b="0" lang="en-US" sz="224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Entity - Refers to the entity set and not to a single entity occurrence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sldNum" idx="5"/>
          </p:nvPr>
        </p:nvSpPr>
        <p:spPr>
          <a:xfrm>
            <a:off x="8534520" y="59436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E4DE56-77F3-48E6-88DE-F9294571DEFC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4.25 - A Composite Entity in an ERD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 idx="32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99B248-3E51-44EA-8A5C-491456E1A23D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26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" name="Picture 1" descr="Screen Clipping"/>
          <p:cNvPicPr/>
          <p:nvPr/>
        </p:nvPicPr>
        <p:blipFill>
          <a:blip r:embed="rId1"/>
          <a:stretch/>
        </p:blipFill>
        <p:spPr>
          <a:xfrm>
            <a:off x="685800" y="2362320"/>
            <a:ext cx="7928280" cy="21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Developing an ER Diagram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731520" y="1422360"/>
            <a:ext cx="7680600" cy="4266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Create a detailed narrative of the organization’s  description of operations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Identify business rules based on the descriptions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Identify main entities and relationships from the business rules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Develop the initial ERD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Identify the attributes and primary keys that adequately describe entities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Revise and review ERD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33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F660E0-9AD4-4D57-A3A5-61B3C0F9B56D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26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3520" y="6858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4.26 - The First Tiny College ERD Segment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ldNum" idx="34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CF2D6C-0F7F-4BE7-9B6C-8E844D6BCD1E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7" name="Picture 1" descr="Screen Clipping"/>
          <p:cNvPicPr/>
          <p:nvPr/>
        </p:nvPicPr>
        <p:blipFill>
          <a:blip r:embed="rId1"/>
          <a:stretch/>
        </p:blipFill>
        <p:spPr>
          <a:xfrm>
            <a:off x="1066680" y="1905120"/>
            <a:ext cx="7086240" cy="383832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5" descr="Screen Clipping"/>
          <p:cNvPicPr/>
          <p:nvPr/>
        </p:nvPicPr>
        <p:blipFill>
          <a:blip r:embed="rId2"/>
          <a:srcRect l="0" t="56519" r="31249" b="33479"/>
          <a:stretch/>
        </p:blipFill>
        <p:spPr>
          <a:xfrm>
            <a:off x="1066680" y="5562720"/>
            <a:ext cx="4086000" cy="30456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6" descr="Screen Clipping"/>
          <p:cNvPicPr/>
          <p:nvPr/>
        </p:nvPicPr>
        <p:blipFill>
          <a:blip r:embed="rId3"/>
          <a:srcRect l="0" t="56519" r="31249" b="33479"/>
          <a:stretch/>
        </p:blipFill>
        <p:spPr>
          <a:xfrm>
            <a:off x="4267080" y="5638680"/>
            <a:ext cx="3885840" cy="22824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7" descr="Screen Clipping"/>
          <p:cNvPicPr/>
          <p:nvPr/>
        </p:nvPicPr>
        <p:blipFill>
          <a:blip r:embed="rId4"/>
          <a:srcRect l="0" t="56519" r="31249" b="33479"/>
          <a:stretch/>
        </p:blipFill>
        <p:spPr>
          <a:xfrm>
            <a:off x="7543800" y="5334120"/>
            <a:ext cx="304560" cy="35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76212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4.27 - The Second Tiny College ERD Segment 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Num" idx="35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72DB5F-2F10-4DAF-8C9C-E9AEACA2E824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Picture 1" descr="Screen Clipping"/>
          <p:cNvPicPr/>
          <p:nvPr/>
        </p:nvPicPr>
        <p:blipFill>
          <a:blip r:embed="rId1"/>
          <a:stretch/>
        </p:blipFill>
        <p:spPr>
          <a:xfrm>
            <a:off x="228600" y="2133720"/>
            <a:ext cx="8659080" cy="28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04920" y="2590920"/>
            <a:ext cx="289512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4.28 - The Third Tiny College ERD Segment </a:t>
            </a:r>
            <a:endParaRPr b="0" lang="en-US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36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FA6BFE1-4524-49DC-BC18-32199D3E66C3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6" name="Picture 2" descr="Screen Clipping"/>
          <p:cNvPicPr/>
          <p:nvPr/>
        </p:nvPicPr>
        <p:blipFill>
          <a:blip r:embed="rId1"/>
          <a:stretch/>
        </p:blipFill>
        <p:spPr>
          <a:xfrm>
            <a:off x="3048120" y="990720"/>
            <a:ext cx="5795280" cy="426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4.29 - The Fourth Tiny College ERD Segment 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ldNum" idx="37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E65BE5-824E-4E66-BA71-0CD22BE432FD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9" name="Picture 1" descr="Screen Clipping"/>
          <p:cNvPicPr/>
          <p:nvPr/>
        </p:nvPicPr>
        <p:blipFill>
          <a:blip r:embed="rId1"/>
          <a:stretch/>
        </p:blipFill>
        <p:spPr>
          <a:xfrm>
            <a:off x="304920" y="2057400"/>
            <a:ext cx="8668440" cy="34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76212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4.30 - The Fifth Tiny College ERD Segment 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ldNum" idx="38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4A8FBFD-E1A9-4726-B8DD-D25B560B4078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2" name="Picture 2" descr="Screen Clipping"/>
          <p:cNvPicPr/>
          <p:nvPr/>
        </p:nvPicPr>
        <p:blipFill>
          <a:blip r:embed="rId1"/>
          <a:stretch/>
        </p:blipFill>
        <p:spPr>
          <a:xfrm>
            <a:off x="152280" y="2133720"/>
            <a:ext cx="8735400" cy="318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3520" y="83808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4.31 - The Sixth Tiny College ERD Segment 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ldNum" idx="39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8AA8520-B47F-40FF-9B3F-768782BF91CE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5" name="Picture 1" descr="Screen Clipping"/>
          <p:cNvPicPr/>
          <p:nvPr/>
        </p:nvPicPr>
        <p:blipFill>
          <a:blip r:embed="rId1"/>
          <a:stretch/>
        </p:blipFill>
        <p:spPr>
          <a:xfrm>
            <a:off x="838080" y="2590920"/>
            <a:ext cx="7772040" cy="192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83808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4.32 - The Seventh Tiny College ERD Segment 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40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FF634BE-9E18-441C-89CD-2D518EAA02E0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8" name="Picture 1" descr="Screen Clipping"/>
          <p:cNvPicPr/>
          <p:nvPr/>
        </p:nvPicPr>
        <p:blipFill>
          <a:blip r:embed="rId1"/>
          <a:stretch/>
        </p:blipFill>
        <p:spPr>
          <a:xfrm>
            <a:off x="228600" y="2286000"/>
            <a:ext cx="8668440" cy="295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76212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4.33 - The Eighth Tiny College ERD Segment 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ldNum" idx="41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F2FD7C-A048-4B82-8E7D-7390271D6038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1" name="Picture 1" descr="Screen Clipping"/>
          <p:cNvPicPr/>
          <p:nvPr/>
        </p:nvPicPr>
        <p:blipFill>
          <a:blip r:embed="rId1"/>
          <a:stretch/>
        </p:blipFill>
        <p:spPr>
          <a:xfrm>
            <a:off x="304920" y="2133720"/>
            <a:ext cx="8563680" cy="359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Attributes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02800" y="1493640"/>
            <a:ext cx="7538400" cy="4266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Characteristics of entities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Required attribute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Must have a value, cannot be left empty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Optional attribute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Does not require a value, can be left empty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Domain - Set of possible values for a given attribute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0920" indent="-23868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Identifiers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One or more attributes that uniquely identify each entity instance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None/>
            </a:pP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None/>
            </a:pP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6"/>
          </p:nvPr>
        </p:nvSpPr>
        <p:spPr>
          <a:xfrm>
            <a:off x="8763120" y="6019920"/>
            <a:ext cx="304560" cy="304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D312AC-04A3-44D5-9953-DD0D676EDA5D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76212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4.34 - The Ninth Tiny College ERD Segment 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 idx="42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CD56C9-4758-42D9-8C64-408FD5EF3416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4" name="Picture 1" descr="Screen Clipping"/>
          <p:cNvPicPr/>
          <p:nvPr/>
        </p:nvPicPr>
        <p:blipFill>
          <a:blip r:embed="rId1"/>
          <a:stretch/>
        </p:blipFill>
        <p:spPr>
          <a:xfrm>
            <a:off x="228600" y="2362320"/>
            <a:ext cx="8699040" cy="205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Table 4.4 - Components of the ERM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ldNum" idx="43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D50E400-8688-4DDB-ACC9-FBAF5BA2DC65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7" name="Picture 1" descr="Screen Clipping"/>
          <p:cNvPicPr/>
          <p:nvPr/>
        </p:nvPicPr>
        <p:blipFill>
          <a:blip r:embed="rId1"/>
          <a:stretch/>
        </p:blipFill>
        <p:spPr>
          <a:xfrm>
            <a:off x="1828800" y="1828800"/>
            <a:ext cx="5866920" cy="383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rmAutofit fontScale="80833"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74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Database Design Challenges: </a:t>
            </a:r>
            <a:br>
              <a:rPr sz="3740"/>
            </a:br>
            <a:r>
              <a:rPr b="0" lang="en-US" sz="374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Conflicting Goals</a:t>
            </a:r>
            <a:endParaRPr b="0" lang="en-US" sz="374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ldNum" idx="44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F17F7DE-2E77-4F50-8639-F6832C7FB4B2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109863922"/>
              </p:ext>
            </p:extLst>
          </p:nvPr>
        </p:nvGraphicFramePr>
        <p:xfrm>
          <a:off x="660240" y="1564560"/>
          <a:ext cx="7822800" cy="426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240" y="2514600"/>
            <a:ext cx="281916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4.38 - Various Implementations  of the 1:1 Recursive Relationship</a:t>
            </a:r>
            <a:endParaRPr b="0" lang="en-US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ldNum" idx="45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B58CE51-3DC8-49E5-A97B-7679A3B681EE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2" name="Picture 2" descr="Screen Clipping"/>
          <p:cNvPicPr/>
          <p:nvPr/>
        </p:nvPicPr>
        <p:blipFill>
          <a:blip r:embed="rId1"/>
          <a:stretch/>
        </p:blipFill>
        <p:spPr>
          <a:xfrm>
            <a:off x="2666880" y="762120"/>
            <a:ext cx="6331320" cy="491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62120" y="1143000"/>
            <a:ext cx="768060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4.1 - The Attributes of the Student Entity: Chen and Crow’s Foot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ldNum" idx="7"/>
          </p:nvPr>
        </p:nvSpPr>
        <p:spPr>
          <a:xfrm>
            <a:off x="8610480" y="601992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3CEF407-3120-47CA-B9F8-9599D7009B1A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" name="Picture 1" descr="Screen Clipping"/>
          <p:cNvPicPr/>
          <p:nvPr/>
        </p:nvPicPr>
        <p:blipFill>
          <a:blip r:embed="rId1"/>
          <a:stretch/>
        </p:blipFill>
        <p:spPr>
          <a:xfrm>
            <a:off x="380880" y="2743200"/>
            <a:ext cx="8385120" cy="234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Attributes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838080" y="1523880"/>
            <a:ext cx="7538400" cy="433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98609" lnSpcReduction="10000"/>
          </a:bodyPr>
          <a:p>
            <a:pPr marL="341280" indent="-23904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Composite identifier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Primary key composed of more than one attribute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1280" indent="-23904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Composite attribute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Attribute that can be subdivided to yield additional attributes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1280" indent="-23904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Simple attribute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Attribute that cannot be subdivided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1280" indent="-23904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Single-valued attribute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Attribute that has only a single value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marL="341280" indent="-23904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</a:rPr>
              <a:t>Multivalued attributes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</a:rPr>
              <a:t>: Attributes that have many values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None/>
            </a:pP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None/>
            </a:pP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None/>
            </a:pP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8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26A6A2C-A47C-408F-A6CD-D8B0FA8E962F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6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62120" y="838080"/>
            <a:ext cx="768060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4.3 - A Multivalued Attribute in an Entity 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9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63D348-9BAD-4C39-A9F1-9A676D8A1EF1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6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" name="Picture 1" descr="Screen Clipping"/>
          <p:cNvPicPr/>
          <p:nvPr/>
        </p:nvPicPr>
        <p:blipFill>
          <a:blip r:embed="rId1"/>
          <a:stretch/>
        </p:blipFill>
        <p:spPr>
          <a:xfrm>
            <a:off x="762120" y="2362320"/>
            <a:ext cx="7543440" cy="206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426600"/>
            <a:ext cx="822924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Attributes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493640"/>
            <a:ext cx="8229240" cy="457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41280" indent="-23904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Multivalued attributes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: Attributes that have many values and require creating: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lvl="1" marL="614520" indent="-23040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Several new attributes, one for each component of the original multivalued attribute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lvl="1" marL="614520" indent="-23040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A new entity composed of the original multivalued attribute’s components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marL="341280" indent="-23904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1" lang="en-US" sz="262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Derived attribute</a:t>
            </a:r>
            <a:r>
              <a:rPr b="0" lang="en-US" sz="262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: Attribute whose value is calculated from other attributes</a:t>
            </a:r>
            <a:endParaRPr b="0" lang="en-US" sz="2620" spc="-1" strike="noStrike">
              <a:solidFill>
                <a:srgbClr val="002060"/>
              </a:solidFill>
              <a:latin typeface="Times New Roman"/>
            </a:endParaRPr>
          </a:p>
          <a:p>
            <a:pPr lvl="1" marL="614520" indent="-23040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US" sz="2420" spc="-1" strike="noStrike">
                <a:solidFill>
                  <a:srgbClr val="002060"/>
                </a:solidFill>
                <a:latin typeface="Times New Roman"/>
                <a:ea typeface="ＭＳ Ｐゴシック"/>
              </a:rPr>
              <a:t>Derived using an algorithm </a:t>
            </a: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  <a:p>
            <a:pPr marL="426600" indent="0">
              <a:lnSpc>
                <a:spcPct val="100000"/>
              </a:lnSpc>
              <a:spcBef>
                <a:spcPts val="281"/>
              </a:spcBef>
              <a:spcAft>
                <a:spcPts val="561"/>
              </a:spcAft>
              <a:buNone/>
              <a:tabLst>
                <a:tab algn="l" pos="0"/>
              </a:tabLst>
            </a:pPr>
            <a:endParaRPr b="0" lang="en-US" sz="2420" spc="-1" strike="noStrike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10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CF2C8B0-84C3-4CCE-BAB3-9CA217B6EEBE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680600" cy="995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Figure 4.4 – Splitting the Multivalued Attributes into New Attributes</a:t>
            </a:r>
            <a:endParaRPr b="0" lang="en-US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ldNum" idx="11"/>
          </p:nvPr>
        </p:nvSpPr>
        <p:spPr>
          <a:xfrm>
            <a:off x="8686800" y="6116400"/>
            <a:ext cx="456840" cy="28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9CAB847-88BD-476D-AF76-62C1BA090781}" type="slidenum">
              <a:rPr b="0" lang="en-US" sz="1300" spc="-1" strike="noStrike">
                <a:solidFill>
                  <a:schemeClr val="dk1"/>
                </a:solidFill>
                <a:latin typeface="Times New Roman"/>
                <a:ea typeface="ＭＳ Ｐゴシック"/>
              </a:rPr>
              <a:t>8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1" name="Picture 1" descr="Screen Clipping"/>
          <p:cNvPicPr/>
          <p:nvPr/>
        </p:nvPicPr>
        <p:blipFill>
          <a:blip r:embed="rId1"/>
          <a:stretch/>
        </p:blipFill>
        <p:spPr>
          <a:xfrm>
            <a:off x="914400" y="2819520"/>
            <a:ext cx="7510320" cy="253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Urba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ban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55000">
              <a:schemeClr val="phClr">
                <a:tint val="12000"/>
              </a:schemeClr>
            </a:gs>
            <a:gs pos="100000">
              <a:schemeClr val="phClr">
                <a:tint val="45000"/>
              </a:schemeClr>
            </a:gs>
          </a:gsLst>
          <a:path path="circle">
            <a:fillToRect l="-40000" t="-90000" r="140000" b="190000"/>
          </a:path>
          <a:tileRect l="0" t="0" r="0" b="0"/>
        </a:gradFill>
        <a:gradFill>
          <a:gsLst>
            <a:gs pos="0">
              <a:schemeClr val="phClr">
                <a:tint val="43000"/>
              </a:schemeClr>
            </a:gs>
            <a:gs pos="55000">
              <a:schemeClr val="phClr">
                <a:tint val="83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317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100000">
              <a:schemeClr val="phClr">
                <a:tint val="80000"/>
              </a:schemeClr>
            </a:gs>
            <a:gs pos="60000">
              <a:schemeClr val="phClr">
                <a:shade val="38000"/>
              </a:schemeClr>
            </a:gs>
            <a:gs pos="0">
              <a:schemeClr val="phClr">
                <a:shade val="30000"/>
              </a:schemeClr>
            </a:gs>
          </a:gsLst>
          <a:lin ang="5400000" scaled="0"/>
          <a:tileRect l="0" t="0" r="0" b="0"/>
        </a:gradFill>
        <a:blipFill rotWithShape="0">
          <a:blip r:embed="rId1"/>
          <a:srcRect l="0" t="0" r="0" b="0"/>
          <a:tile tx="0" ty="0" sx="80000" sy="80000" flip="none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Application>LibreOffice/24.2.5.2$Windows_X86_64 LibreOffice_project/bffef4ea93e59bebbeaf7f431bb02b1a39ee8a59</Application>
  <AppVersion>15.0000</AppVersion>
  <Words>940</Words>
  <Paragraphs>155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2009-10-31T16:00:02Z</dcterms:created>
  <dc:creator/>
  <dc:description/>
  <dc:language>en-US</dc:language>
  <cp:lastModifiedBy/>
  <dcterms:modified xsi:type="dcterms:W3CDTF">2026-02-03T12:17:47Z</dcterms:modified>
  <cp:revision>421</cp:revision>
  <dc:subject/>
  <dc:title>Chapter 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Custom</vt:lpwstr>
  </property>
  <property fmtid="{D5CDD505-2E9C-101B-9397-08002B2CF9AE}" pid="4" name="Slides">
    <vt:i4>43</vt:i4>
  </property>
</Properties>
</file>