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44" r:id="rId1"/>
    <p:sldMasterId id="2147483891" r:id="rId2"/>
  </p:sldMasterIdLst>
  <p:notesMasterIdLst>
    <p:notesMasterId r:id="rId40"/>
  </p:notesMasterIdLst>
  <p:handoutMasterIdLst>
    <p:handoutMasterId r:id="rId41"/>
  </p:handoutMasterIdLst>
  <p:sldIdLst>
    <p:sldId id="397" r:id="rId3"/>
    <p:sldId id="325" r:id="rId4"/>
    <p:sldId id="326" r:id="rId5"/>
    <p:sldId id="327" r:id="rId6"/>
    <p:sldId id="329" r:id="rId7"/>
    <p:sldId id="395" r:id="rId8"/>
    <p:sldId id="377" r:id="rId9"/>
    <p:sldId id="332" r:id="rId10"/>
    <p:sldId id="334" r:id="rId11"/>
    <p:sldId id="335" r:id="rId12"/>
    <p:sldId id="379" r:id="rId13"/>
    <p:sldId id="380" r:id="rId14"/>
    <p:sldId id="396" r:id="rId15"/>
    <p:sldId id="381" r:id="rId16"/>
    <p:sldId id="394" r:id="rId17"/>
    <p:sldId id="342" r:id="rId18"/>
    <p:sldId id="382" r:id="rId19"/>
    <p:sldId id="368" r:id="rId20"/>
    <p:sldId id="344" r:id="rId21"/>
    <p:sldId id="383" r:id="rId22"/>
    <p:sldId id="347" r:id="rId23"/>
    <p:sldId id="349" r:id="rId24"/>
    <p:sldId id="384" r:id="rId25"/>
    <p:sldId id="350" r:id="rId26"/>
    <p:sldId id="385" r:id="rId27"/>
    <p:sldId id="352" r:id="rId28"/>
    <p:sldId id="386" r:id="rId29"/>
    <p:sldId id="387" r:id="rId30"/>
    <p:sldId id="355" r:id="rId31"/>
    <p:sldId id="388" r:id="rId32"/>
    <p:sldId id="389" r:id="rId33"/>
    <p:sldId id="390" r:id="rId34"/>
    <p:sldId id="358" r:id="rId35"/>
    <p:sldId id="391" r:id="rId36"/>
    <p:sldId id="392" r:id="rId37"/>
    <p:sldId id="360" r:id="rId38"/>
    <p:sldId id="39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>
      <p:cViewPr varScale="1">
        <p:scale>
          <a:sx n="122" d="100"/>
          <a:sy n="122" d="100"/>
        </p:scale>
        <p:origin x="10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BD90D-E1E5-49A4-9F01-B0DAFF97C9B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2E1CCAE-DE8B-4CB5-BC7E-147748A1DDC8}">
      <dgm:prSet/>
      <dgm:spPr/>
      <dgm:t>
        <a:bodyPr/>
        <a:lstStyle/>
        <a:p>
          <a:pPr rtl="0"/>
          <a:r>
            <a:rPr lang="en-US" smtClean="0"/>
            <a:t>Non intelligent </a:t>
          </a:r>
          <a:endParaRPr lang="en-CA"/>
        </a:p>
      </dgm:t>
    </dgm:pt>
    <dgm:pt modelId="{B1241DBD-410A-42F9-BDD0-5568EEDFE42C}" type="parTrans" cxnId="{A84DFC00-DE08-446F-B7EB-14FD5DF06281}">
      <dgm:prSet/>
      <dgm:spPr/>
      <dgm:t>
        <a:bodyPr/>
        <a:lstStyle/>
        <a:p>
          <a:endParaRPr lang="en-US"/>
        </a:p>
      </dgm:t>
    </dgm:pt>
    <dgm:pt modelId="{653D0BF3-9A1A-4A71-B1C4-FFCDA402BF94}" type="sibTrans" cxnId="{A84DFC00-DE08-446F-B7EB-14FD5DF06281}">
      <dgm:prSet/>
      <dgm:spPr/>
      <dgm:t>
        <a:bodyPr/>
        <a:lstStyle/>
        <a:p>
          <a:endParaRPr lang="en-US"/>
        </a:p>
      </dgm:t>
    </dgm:pt>
    <dgm:pt modelId="{D530FA5E-B92C-4CD3-8C5C-7297D6439D95}">
      <dgm:prSet/>
      <dgm:spPr/>
      <dgm:t>
        <a:bodyPr/>
        <a:lstStyle/>
        <a:p>
          <a:pPr rtl="0"/>
          <a:r>
            <a:rPr lang="en-US" smtClean="0"/>
            <a:t>No change over time </a:t>
          </a:r>
          <a:endParaRPr lang="en-CA"/>
        </a:p>
      </dgm:t>
    </dgm:pt>
    <dgm:pt modelId="{4587FE7B-7116-424D-84C7-856EB8E12AAE}" type="parTrans" cxnId="{BC6B848A-F781-4B23-9323-C14FBF737DD7}">
      <dgm:prSet/>
      <dgm:spPr/>
      <dgm:t>
        <a:bodyPr/>
        <a:lstStyle/>
        <a:p>
          <a:endParaRPr lang="en-US"/>
        </a:p>
      </dgm:t>
    </dgm:pt>
    <dgm:pt modelId="{C67ECD9E-39E3-482F-B5AF-9D54766E8986}" type="sibTrans" cxnId="{BC6B848A-F781-4B23-9323-C14FBF737DD7}">
      <dgm:prSet/>
      <dgm:spPr/>
      <dgm:t>
        <a:bodyPr/>
        <a:lstStyle/>
        <a:p>
          <a:endParaRPr lang="en-US"/>
        </a:p>
      </dgm:t>
    </dgm:pt>
    <dgm:pt modelId="{41A954D5-9F7F-4EA4-8CFB-60E27FE47AB3}">
      <dgm:prSet/>
      <dgm:spPr/>
      <dgm:t>
        <a:bodyPr/>
        <a:lstStyle/>
        <a:p>
          <a:pPr rtl="0"/>
          <a:r>
            <a:rPr lang="en-US" smtClean="0"/>
            <a:t>Preferably single-attribute</a:t>
          </a:r>
          <a:endParaRPr lang="en-CA"/>
        </a:p>
      </dgm:t>
    </dgm:pt>
    <dgm:pt modelId="{55CE6970-191B-439B-8358-B91C6ABF270C}" type="parTrans" cxnId="{79BBDDF2-0D91-4A86-9828-7821F6D86880}">
      <dgm:prSet/>
      <dgm:spPr/>
      <dgm:t>
        <a:bodyPr/>
        <a:lstStyle/>
        <a:p>
          <a:endParaRPr lang="en-US"/>
        </a:p>
      </dgm:t>
    </dgm:pt>
    <dgm:pt modelId="{A7A36A21-00DA-4323-B382-5397F0C6CC71}" type="sibTrans" cxnId="{79BBDDF2-0D91-4A86-9828-7821F6D86880}">
      <dgm:prSet/>
      <dgm:spPr/>
      <dgm:t>
        <a:bodyPr/>
        <a:lstStyle/>
        <a:p>
          <a:endParaRPr lang="en-US"/>
        </a:p>
      </dgm:t>
    </dgm:pt>
    <dgm:pt modelId="{150CA6E8-B8BA-4589-A235-C981053166F2}">
      <dgm:prSet/>
      <dgm:spPr/>
      <dgm:t>
        <a:bodyPr/>
        <a:lstStyle/>
        <a:p>
          <a:pPr rtl="0"/>
          <a:r>
            <a:rPr lang="en-US" smtClean="0"/>
            <a:t>Preferably numeric</a:t>
          </a:r>
          <a:endParaRPr lang="en-CA"/>
        </a:p>
      </dgm:t>
    </dgm:pt>
    <dgm:pt modelId="{F06925F2-EF60-4279-B024-1FFBC9E925F7}" type="parTrans" cxnId="{00F99597-5CB1-4821-B6CF-9EE671E42916}">
      <dgm:prSet/>
      <dgm:spPr/>
      <dgm:t>
        <a:bodyPr/>
        <a:lstStyle/>
        <a:p>
          <a:endParaRPr lang="en-US"/>
        </a:p>
      </dgm:t>
    </dgm:pt>
    <dgm:pt modelId="{257A94AA-7192-43BA-B7B9-1223A8F638D4}" type="sibTrans" cxnId="{00F99597-5CB1-4821-B6CF-9EE671E42916}">
      <dgm:prSet/>
      <dgm:spPr/>
      <dgm:t>
        <a:bodyPr/>
        <a:lstStyle/>
        <a:p>
          <a:endParaRPr lang="en-US"/>
        </a:p>
      </dgm:t>
    </dgm:pt>
    <dgm:pt modelId="{669F498B-1CF0-4348-B0D5-B272DACA4B95}">
      <dgm:prSet/>
      <dgm:spPr/>
      <dgm:t>
        <a:bodyPr/>
        <a:lstStyle/>
        <a:p>
          <a:pPr rtl="0"/>
          <a:r>
            <a:rPr lang="en-US" smtClean="0"/>
            <a:t>Security-compliant</a:t>
          </a:r>
          <a:endParaRPr lang="en-CA"/>
        </a:p>
      </dgm:t>
    </dgm:pt>
    <dgm:pt modelId="{88F6F2FF-8062-4EEC-82F0-C0CF0288C4F7}" type="parTrans" cxnId="{4E0CFBA1-80A8-4ECA-97ED-B817AB24D463}">
      <dgm:prSet/>
      <dgm:spPr/>
      <dgm:t>
        <a:bodyPr/>
        <a:lstStyle/>
        <a:p>
          <a:endParaRPr lang="en-US"/>
        </a:p>
      </dgm:t>
    </dgm:pt>
    <dgm:pt modelId="{B79D8D89-9050-4CE3-82CB-1007798B6A05}" type="sibTrans" cxnId="{4E0CFBA1-80A8-4ECA-97ED-B817AB24D463}">
      <dgm:prSet/>
      <dgm:spPr/>
      <dgm:t>
        <a:bodyPr/>
        <a:lstStyle/>
        <a:p>
          <a:endParaRPr lang="en-US"/>
        </a:p>
      </dgm:t>
    </dgm:pt>
    <dgm:pt modelId="{8A011081-77FD-444C-88E9-55CD33893194}" type="pres">
      <dgm:prSet presAssocID="{464BD90D-E1E5-49A4-9F01-B0DAFF97C9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9EC951-792A-417B-91CE-A6E3482EE53A}" type="pres">
      <dgm:prSet presAssocID="{A2E1CCAE-DE8B-4CB5-BC7E-147748A1DDC8}" presName="parentLin" presStyleCnt="0"/>
      <dgm:spPr/>
      <dgm:t>
        <a:bodyPr/>
        <a:lstStyle/>
        <a:p>
          <a:endParaRPr lang="en-US"/>
        </a:p>
      </dgm:t>
    </dgm:pt>
    <dgm:pt modelId="{632A397D-1BF4-4DE6-9CC3-60CC09646DE8}" type="pres">
      <dgm:prSet presAssocID="{A2E1CCAE-DE8B-4CB5-BC7E-147748A1DDC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8A7CE4D-1B8B-4ED4-914A-AC9D7749FB67}" type="pres">
      <dgm:prSet presAssocID="{A2E1CCAE-DE8B-4CB5-BC7E-147748A1DDC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1E940-70EB-423A-8F66-7957A849F5DE}" type="pres">
      <dgm:prSet presAssocID="{A2E1CCAE-DE8B-4CB5-BC7E-147748A1DDC8}" presName="negativeSpace" presStyleCnt="0"/>
      <dgm:spPr/>
      <dgm:t>
        <a:bodyPr/>
        <a:lstStyle/>
        <a:p>
          <a:endParaRPr lang="en-US"/>
        </a:p>
      </dgm:t>
    </dgm:pt>
    <dgm:pt modelId="{5FA55CF9-3DDB-463B-B1E8-469EB426141D}" type="pres">
      <dgm:prSet presAssocID="{A2E1CCAE-DE8B-4CB5-BC7E-147748A1DDC8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1E96A-6279-4B54-B637-FD9E3552859A}" type="pres">
      <dgm:prSet presAssocID="{653D0BF3-9A1A-4A71-B1C4-FFCDA402BF94}" presName="spaceBetweenRectangles" presStyleCnt="0"/>
      <dgm:spPr/>
      <dgm:t>
        <a:bodyPr/>
        <a:lstStyle/>
        <a:p>
          <a:endParaRPr lang="en-US"/>
        </a:p>
      </dgm:t>
    </dgm:pt>
    <dgm:pt modelId="{7029ADD4-0E54-48D4-9D66-2F216325D3D3}" type="pres">
      <dgm:prSet presAssocID="{D530FA5E-B92C-4CD3-8C5C-7297D6439D95}" presName="parentLin" presStyleCnt="0"/>
      <dgm:spPr/>
      <dgm:t>
        <a:bodyPr/>
        <a:lstStyle/>
        <a:p>
          <a:endParaRPr lang="en-US"/>
        </a:p>
      </dgm:t>
    </dgm:pt>
    <dgm:pt modelId="{442EFD64-468A-4E17-ABD0-D1389152FB19}" type="pres">
      <dgm:prSet presAssocID="{D530FA5E-B92C-4CD3-8C5C-7297D6439D9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DF3FADD-9029-4455-A408-17ACA1EE7DB8}" type="pres">
      <dgm:prSet presAssocID="{D530FA5E-B92C-4CD3-8C5C-7297D6439D9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93E99-C6EA-44D2-9754-057A5F0E08AC}" type="pres">
      <dgm:prSet presAssocID="{D530FA5E-B92C-4CD3-8C5C-7297D6439D95}" presName="negativeSpace" presStyleCnt="0"/>
      <dgm:spPr/>
      <dgm:t>
        <a:bodyPr/>
        <a:lstStyle/>
        <a:p>
          <a:endParaRPr lang="en-US"/>
        </a:p>
      </dgm:t>
    </dgm:pt>
    <dgm:pt modelId="{783DD285-1648-410C-8056-2DEA56CD2275}" type="pres">
      <dgm:prSet presAssocID="{D530FA5E-B92C-4CD3-8C5C-7297D6439D9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CD5BF-A292-4678-959E-6F9D4A10BCA5}" type="pres">
      <dgm:prSet presAssocID="{C67ECD9E-39E3-482F-B5AF-9D54766E8986}" presName="spaceBetweenRectangles" presStyleCnt="0"/>
      <dgm:spPr/>
      <dgm:t>
        <a:bodyPr/>
        <a:lstStyle/>
        <a:p>
          <a:endParaRPr lang="en-US"/>
        </a:p>
      </dgm:t>
    </dgm:pt>
    <dgm:pt modelId="{60510BAA-00C7-497C-AE30-E1DED0100205}" type="pres">
      <dgm:prSet presAssocID="{41A954D5-9F7F-4EA4-8CFB-60E27FE47AB3}" presName="parentLin" presStyleCnt="0"/>
      <dgm:spPr/>
      <dgm:t>
        <a:bodyPr/>
        <a:lstStyle/>
        <a:p>
          <a:endParaRPr lang="en-US"/>
        </a:p>
      </dgm:t>
    </dgm:pt>
    <dgm:pt modelId="{5CEF2E62-E85D-4991-ABEA-417283079D52}" type="pres">
      <dgm:prSet presAssocID="{41A954D5-9F7F-4EA4-8CFB-60E27FE47AB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6823B1D-F6C2-4281-88B9-36C50B727CFE}" type="pres">
      <dgm:prSet presAssocID="{41A954D5-9F7F-4EA4-8CFB-60E27FE47A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65BC2-B04A-49B8-A8DE-DF48122918D7}" type="pres">
      <dgm:prSet presAssocID="{41A954D5-9F7F-4EA4-8CFB-60E27FE47AB3}" presName="negativeSpace" presStyleCnt="0"/>
      <dgm:spPr/>
      <dgm:t>
        <a:bodyPr/>
        <a:lstStyle/>
        <a:p>
          <a:endParaRPr lang="en-US"/>
        </a:p>
      </dgm:t>
    </dgm:pt>
    <dgm:pt modelId="{11E8BBB4-010E-40E1-AD43-8C2A66A0EBC5}" type="pres">
      <dgm:prSet presAssocID="{41A954D5-9F7F-4EA4-8CFB-60E27FE47AB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DA62D-2DDF-4EA2-BAAA-C215473FC2E3}" type="pres">
      <dgm:prSet presAssocID="{A7A36A21-00DA-4323-B382-5397F0C6CC71}" presName="spaceBetweenRectangles" presStyleCnt="0"/>
      <dgm:spPr/>
      <dgm:t>
        <a:bodyPr/>
        <a:lstStyle/>
        <a:p>
          <a:endParaRPr lang="en-US"/>
        </a:p>
      </dgm:t>
    </dgm:pt>
    <dgm:pt modelId="{77BFB960-6366-4D97-AA31-A87399D820F0}" type="pres">
      <dgm:prSet presAssocID="{150CA6E8-B8BA-4589-A235-C981053166F2}" presName="parentLin" presStyleCnt="0"/>
      <dgm:spPr/>
      <dgm:t>
        <a:bodyPr/>
        <a:lstStyle/>
        <a:p>
          <a:endParaRPr lang="en-US"/>
        </a:p>
      </dgm:t>
    </dgm:pt>
    <dgm:pt modelId="{199F8B14-99CC-4E46-A6A2-6AF34154615F}" type="pres">
      <dgm:prSet presAssocID="{150CA6E8-B8BA-4589-A235-C981053166F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5C6520A-9A1E-46C6-9530-D782F5389ED4}" type="pres">
      <dgm:prSet presAssocID="{150CA6E8-B8BA-4589-A235-C981053166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C7931-62C8-42E2-B56B-8C01588E7996}" type="pres">
      <dgm:prSet presAssocID="{150CA6E8-B8BA-4589-A235-C981053166F2}" presName="negativeSpace" presStyleCnt="0"/>
      <dgm:spPr/>
      <dgm:t>
        <a:bodyPr/>
        <a:lstStyle/>
        <a:p>
          <a:endParaRPr lang="en-US"/>
        </a:p>
      </dgm:t>
    </dgm:pt>
    <dgm:pt modelId="{1119ACE5-0711-400E-B642-ECFA2409C000}" type="pres">
      <dgm:prSet presAssocID="{150CA6E8-B8BA-4589-A235-C981053166F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97B2E-1BFA-4835-98A4-7072AC0FB508}" type="pres">
      <dgm:prSet presAssocID="{257A94AA-7192-43BA-B7B9-1223A8F638D4}" presName="spaceBetweenRectangles" presStyleCnt="0"/>
      <dgm:spPr/>
      <dgm:t>
        <a:bodyPr/>
        <a:lstStyle/>
        <a:p>
          <a:endParaRPr lang="en-US"/>
        </a:p>
      </dgm:t>
    </dgm:pt>
    <dgm:pt modelId="{6CCAB765-9C16-4465-88B4-E3FC56A424FC}" type="pres">
      <dgm:prSet presAssocID="{669F498B-1CF0-4348-B0D5-B272DACA4B95}" presName="parentLin" presStyleCnt="0"/>
      <dgm:spPr/>
      <dgm:t>
        <a:bodyPr/>
        <a:lstStyle/>
        <a:p>
          <a:endParaRPr lang="en-US"/>
        </a:p>
      </dgm:t>
    </dgm:pt>
    <dgm:pt modelId="{4C64103F-2E6F-4DF2-B86D-B5578B08BEF9}" type="pres">
      <dgm:prSet presAssocID="{669F498B-1CF0-4348-B0D5-B272DACA4B9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A0F8002C-865C-4DE8-AD77-BB535B24B68E}" type="pres">
      <dgm:prSet presAssocID="{669F498B-1CF0-4348-B0D5-B272DACA4B9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D9EB4-0089-4CEC-9CBC-6F36E87C410A}" type="pres">
      <dgm:prSet presAssocID="{669F498B-1CF0-4348-B0D5-B272DACA4B95}" presName="negativeSpace" presStyleCnt="0"/>
      <dgm:spPr/>
      <dgm:t>
        <a:bodyPr/>
        <a:lstStyle/>
        <a:p>
          <a:endParaRPr lang="en-US"/>
        </a:p>
      </dgm:t>
    </dgm:pt>
    <dgm:pt modelId="{3D10B46B-1962-4D7B-8DCD-7E51DC34CC29}" type="pres">
      <dgm:prSet presAssocID="{669F498B-1CF0-4348-B0D5-B272DACA4B9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465FA-0B21-4264-8369-F62C1040AB92}" type="presOf" srcId="{41A954D5-9F7F-4EA4-8CFB-60E27FE47AB3}" destId="{66823B1D-F6C2-4281-88B9-36C50B727CFE}" srcOrd="1" destOrd="0" presId="urn:microsoft.com/office/officeart/2005/8/layout/list1"/>
    <dgm:cxn modelId="{BC6B848A-F781-4B23-9323-C14FBF737DD7}" srcId="{464BD90D-E1E5-49A4-9F01-B0DAFF97C9BF}" destId="{D530FA5E-B92C-4CD3-8C5C-7297D6439D95}" srcOrd="1" destOrd="0" parTransId="{4587FE7B-7116-424D-84C7-856EB8E12AAE}" sibTransId="{C67ECD9E-39E3-482F-B5AF-9D54766E8986}"/>
    <dgm:cxn modelId="{A84DFC00-DE08-446F-B7EB-14FD5DF06281}" srcId="{464BD90D-E1E5-49A4-9F01-B0DAFF97C9BF}" destId="{A2E1CCAE-DE8B-4CB5-BC7E-147748A1DDC8}" srcOrd="0" destOrd="0" parTransId="{B1241DBD-410A-42F9-BDD0-5568EEDFE42C}" sibTransId="{653D0BF3-9A1A-4A71-B1C4-FFCDA402BF94}"/>
    <dgm:cxn modelId="{79BBDDF2-0D91-4A86-9828-7821F6D86880}" srcId="{464BD90D-E1E5-49A4-9F01-B0DAFF97C9BF}" destId="{41A954D5-9F7F-4EA4-8CFB-60E27FE47AB3}" srcOrd="2" destOrd="0" parTransId="{55CE6970-191B-439B-8358-B91C6ABF270C}" sibTransId="{A7A36A21-00DA-4323-B382-5397F0C6CC71}"/>
    <dgm:cxn modelId="{764C9BCC-5970-4B33-9E93-E56333F4F6A5}" type="presOf" srcId="{669F498B-1CF0-4348-B0D5-B272DACA4B95}" destId="{4C64103F-2E6F-4DF2-B86D-B5578B08BEF9}" srcOrd="0" destOrd="0" presId="urn:microsoft.com/office/officeart/2005/8/layout/list1"/>
    <dgm:cxn modelId="{FCF3A4C4-87AF-499B-A7A9-4A2A64B97F4F}" type="presOf" srcId="{A2E1CCAE-DE8B-4CB5-BC7E-147748A1DDC8}" destId="{632A397D-1BF4-4DE6-9CC3-60CC09646DE8}" srcOrd="0" destOrd="0" presId="urn:microsoft.com/office/officeart/2005/8/layout/list1"/>
    <dgm:cxn modelId="{4E0CFBA1-80A8-4ECA-97ED-B817AB24D463}" srcId="{464BD90D-E1E5-49A4-9F01-B0DAFF97C9BF}" destId="{669F498B-1CF0-4348-B0D5-B272DACA4B95}" srcOrd="4" destOrd="0" parTransId="{88F6F2FF-8062-4EEC-82F0-C0CF0288C4F7}" sibTransId="{B79D8D89-9050-4CE3-82CB-1007798B6A05}"/>
    <dgm:cxn modelId="{D565BBF2-D508-47A9-9968-EA825F3A47C1}" type="presOf" srcId="{41A954D5-9F7F-4EA4-8CFB-60E27FE47AB3}" destId="{5CEF2E62-E85D-4991-ABEA-417283079D52}" srcOrd="0" destOrd="0" presId="urn:microsoft.com/office/officeart/2005/8/layout/list1"/>
    <dgm:cxn modelId="{1063930D-9F68-4D35-BC0D-F6A020CA3AFD}" type="presOf" srcId="{150CA6E8-B8BA-4589-A235-C981053166F2}" destId="{199F8B14-99CC-4E46-A6A2-6AF34154615F}" srcOrd="0" destOrd="0" presId="urn:microsoft.com/office/officeart/2005/8/layout/list1"/>
    <dgm:cxn modelId="{E72F1FF8-A313-48D4-8A36-3944C9942A6B}" type="presOf" srcId="{464BD90D-E1E5-49A4-9F01-B0DAFF97C9BF}" destId="{8A011081-77FD-444C-88E9-55CD33893194}" srcOrd="0" destOrd="0" presId="urn:microsoft.com/office/officeart/2005/8/layout/list1"/>
    <dgm:cxn modelId="{71CA4C15-7FD8-4D49-90DA-8C0576CD1391}" type="presOf" srcId="{669F498B-1CF0-4348-B0D5-B272DACA4B95}" destId="{A0F8002C-865C-4DE8-AD77-BB535B24B68E}" srcOrd="1" destOrd="0" presId="urn:microsoft.com/office/officeart/2005/8/layout/list1"/>
    <dgm:cxn modelId="{00F99597-5CB1-4821-B6CF-9EE671E42916}" srcId="{464BD90D-E1E5-49A4-9F01-B0DAFF97C9BF}" destId="{150CA6E8-B8BA-4589-A235-C981053166F2}" srcOrd="3" destOrd="0" parTransId="{F06925F2-EF60-4279-B024-1FFBC9E925F7}" sibTransId="{257A94AA-7192-43BA-B7B9-1223A8F638D4}"/>
    <dgm:cxn modelId="{31D82CFC-B66B-4F8F-A0BE-2ED60F27A056}" type="presOf" srcId="{D530FA5E-B92C-4CD3-8C5C-7297D6439D95}" destId="{4DF3FADD-9029-4455-A408-17ACA1EE7DB8}" srcOrd="1" destOrd="0" presId="urn:microsoft.com/office/officeart/2005/8/layout/list1"/>
    <dgm:cxn modelId="{BCAF0EB7-BB09-4646-BC6C-C20892EDC212}" type="presOf" srcId="{D530FA5E-B92C-4CD3-8C5C-7297D6439D95}" destId="{442EFD64-468A-4E17-ABD0-D1389152FB19}" srcOrd="0" destOrd="0" presId="urn:microsoft.com/office/officeart/2005/8/layout/list1"/>
    <dgm:cxn modelId="{90B6ECCC-BB85-4D93-8DD3-B5AD10D87919}" type="presOf" srcId="{A2E1CCAE-DE8B-4CB5-BC7E-147748A1DDC8}" destId="{38A7CE4D-1B8B-4ED4-914A-AC9D7749FB67}" srcOrd="1" destOrd="0" presId="urn:microsoft.com/office/officeart/2005/8/layout/list1"/>
    <dgm:cxn modelId="{16AC60EE-2CA9-4DF3-89D5-652F39F74467}" type="presOf" srcId="{150CA6E8-B8BA-4589-A235-C981053166F2}" destId="{45C6520A-9A1E-46C6-9530-D782F5389ED4}" srcOrd="1" destOrd="0" presId="urn:microsoft.com/office/officeart/2005/8/layout/list1"/>
    <dgm:cxn modelId="{C7B0E00B-56B0-4B25-918C-B91715923943}" type="presParOf" srcId="{8A011081-77FD-444C-88E9-55CD33893194}" destId="{3C9EC951-792A-417B-91CE-A6E3482EE53A}" srcOrd="0" destOrd="0" presId="urn:microsoft.com/office/officeart/2005/8/layout/list1"/>
    <dgm:cxn modelId="{C5E21762-A67C-4680-B3E3-4248EF342181}" type="presParOf" srcId="{3C9EC951-792A-417B-91CE-A6E3482EE53A}" destId="{632A397D-1BF4-4DE6-9CC3-60CC09646DE8}" srcOrd="0" destOrd="0" presId="urn:microsoft.com/office/officeart/2005/8/layout/list1"/>
    <dgm:cxn modelId="{DE61E4DE-79C8-4927-82C5-413F2FA5B0A1}" type="presParOf" srcId="{3C9EC951-792A-417B-91CE-A6E3482EE53A}" destId="{38A7CE4D-1B8B-4ED4-914A-AC9D7749FB67}" srcOrd="1" destOrd="0" presId="urn:microsoft.com/office/officeart/2005/8/layout/list1"/>
    <dgm:cxn modelId="{79117F58-5CF3-479C-9CB3-EDF7DBAA4531}" type="presParOf" srcId="{8A011081-77FD-444C-88E9-55CD33893194}" destId="{6C01E940-70EB-423A-8F66-7957A849F5DE}" srcOrd="1" destOrd="0" presId="urn:microsoft.com/office/officeart/2005/8/layout/list1"/>
    <dgm:cxn modelId="{A0EB34CE-8154-4B81-BC12-2B14CFCB7A2C}" type="presParOf" srcId="{8A011081-77FD-444C-88E9-55CD33893194}" destId="{5FA55CF9-3DDB-463B-B1E8-469EB426141D}" srcOrd="2" destOrd="0" presId="urn:microsoft.com/office/officeart/2005/8/layout/list1"/>
    <dgm:cxn modelId="{0011A69F-395D-4529-ACF8-9FED055291E3}" type="presParOf" srcId="{8A011081-77FD-444C-88E9-55CD33893194}" destId="{7801E96A-6279-4B54-B637-FD9E3552859A}" srcOrd="3" destOrd="0" presId="urn:microsoft.com/office/officeart/2005/8/layout/list1"/>
    <dgm:cxn modelId="{2F3C0A9E-D987-41E3-A045-FF585A58DC25}" type="presParOf" srcId="{8A011081-77FD-444C-88E9-55CD33893194}" destId="{7029ADD4-0E54-48D4-9D66-2F216325D3D3}" srcOrd="4" destOrd="0" presId="urn:microsoft.com/office/officeart/2005/8/layout/list1"/>
    <dgm:cxn modelId="{8C346E1B-B20B-44D3-967E-5FDC0ADDAC98}" type="presParOf" srcId="{7029ADD4-0E54-48D4-9D66-2F216325D3D3}" destId="{442EFD64-468A-4E17-ABD0-D1389152FB19}" srcOrd="0" destOrd="0" presId="urn:microsoft.com/office/officeart/2005/8/layout/list1"/>
    <dgm:cxn modelId="{D4A0F367-A0F3-4FD3-ADCD-9B937F241B76}" type="presParOf" srcId="{7029ADD4-0E54-48D4-9D66-2F216325D3D3}" destId="{4DF3FADD-9029-4455-A408-17ACA1EE7DB8}" srcOrd="1" destOrd="0" presId="urn:microsoft.com/office/officeart/2005/8/layout/list1"/>
    <dgm:cxn modelId="{972D65A8-7577-49C1-A04B-54C4D4AA534D}" type="presParOf" srcId="{8A011081-77FD-444C-88E9-55CD33893194}" destId="{0CB93E99-C6EA-44D2-9754-057A5F0E08AC}" srcOrd="5" destOrd="0" presId="urn:microsoft.com/office/officeart/2005/8/layout/list1"/>
    <dgm:cxn modelId="{55309BCF-4397-4FD0-B751-5A97ED9D2EFC}" type="presParOf" srcId="{8A011081-77FD-444C-88E9-55CD33893194}" destId="{783DD285-1648-410C-8056-2DEA56CD2275}" srcOrd="6" destOrd="0" presId="urn:microsoft.com/office/officeart/2005/8/layout/list1"/>
    <dgm:cxn modelId="{12C80D07-C0F7-44E7-8132-8B02F1CF0D0D}" type="presParOf" srcId="{8A011081-77FD-444C-88E9-55CD33893194}" destId="{BA2CD5BF-A292-4678-959E-6F9D4A10BCA5}" srcOrd="7" destOrd="0" presId="urn:microsoft.com/office/officeart/2005/8/layout/list1"/>
    <dgm:cxn modelId="{23F45F12-94CB-44F2-A71D-585D456EE8A0}" type="presParOf" srcId="{8A011081-77FD-444C-88E9-55CD33893194}" destId="{60510BAA-00C7-497C-AE30-E1DED0100205}" srcOrd="8" destOrd="0" presId="urn:microsoft.com/office/officeart/2005/8/layout/list1"/>
    <dgm:cxn modelId="{08656323-AA00-4961-8740-58EED3C7D964}" type="presParOf" srcId="{60510BAA-00C7-497C-AE30-E1DED0100205}" destId="{5CEF2E62-E85D-4991-ABEA-417283079D52}" srcOrd="0" destOrd="0" presId="urn:microsoft.com/office/officeart/2005/8/layout/list1"/>
    <dgm:cxn modelId="{8F2CEF95-282B-4188-A708-461CB4152678}" type="presParOf" srcId="{60510BAA-00C7-497C-AE30-E1DED0100205}" destId="{66823B1D-F6C2-4281-88B9-36C50B727CFE}" srcOrd="1" destOrd="0" presId="urn:microsoft.com/office/officeart/2005/8/layout/list1"/>
    <dgm:cxn modelId="{62435D67-5F02-401A-ABA3-6CD74A3090C0}" type="presParOf" srcId="{8A011081-77FD-444C-88E9-55CD33893194}" destId="{5D765BC2-B04A-49B8-A8DE-DF48122918D7}" srcOrd="9" destOrd="0" presId="urn:microsoft.com/office/officeart/2005/8/layout/list1"/>
    <dgm:cxn modelId="{50AC93BB-7590-4B42-861B-246D78789EC9}" type="presParOf" srcId="{8A011081-77FD-444C-88E9-55CD33893194}" destId="{11E8BBB4-010E-40E1-AD43-8C2A66A0EBC5}" srcOrd="10" destOrd="0" presId="urn:microsoft.com/office/officeart/2005/8/layout/list1"/>
    <dgm:cxn modelId="{024AE51E-54D4-42B8-959E-A164ABC8E6E4}" type="presParOf" srcId="{8A011081-77FD-444C-88E9-55CD33893194}" destId="{AB9DA62D-2DDF-4EA2-BAAA-C215473FC2E3}" srcOrd="11" destOrd="0" presId="urn:microsoft.com/office/officeart/2005/8/layout/list1"/>
    <dgm:cxn modelId="{7C75351A-FC48-4A19-A507-0BD02726423B}" type="presParOf" srcId="{8A011081-77FD-444C-88E9-55CD33893194}" destId="{77BFB960-6366-4D97-AA31-A87399D820F0}" srcOrd="12" destOrd="0" presId="urn:microsoft.com/office/officeart/2005/8/layout/list1"/>
    <dgm:cxn modelId="{DD9E61BC-D09D-4BC8-975D-2850AE86605D}" type="presParOf" srcId="{77BFB960-6366-4D97-AA31-A87399D820F0}" destId="{199F8B14-99CC-4E46-A6A2-6AF34154615F}" srcOrd="0" destOrd="0" presId="urn:microsoft.com/office/officeart/2005/8/layout/list1"/>
    <dgm:cxn modelId="{49E35A2A-6535-4011-B660-06D1D2C01D25}" type="presParOf" srcId="{77BFB960-6366-4D97-AA31-A87399D820F0}" destId="{45C6520A-9A1E-46C6-9530-D782F5389ED4}" srcOrd="1" destOrd="0" presId="urn:microsoft.com/office/officeart/2005/8/layout/list1"/>
    <dgm:cxn modelId="{A9264560-C3DF-47A0-9906-DD6170ABE3CE}" type="presParOf" srcId="{8A011081-77FD-444C-88E9-55CD33893194}" destId="{94BC7931-62C8-42E2-B56B-8C01588E7996}" srcOrd="13" destOrd="0" presId="urn:microsoft.com/office/officeart/2005/8/layout/list1"/>
    <dgm:cxn modelId="{EA77135F-796D-486F-A09B-5DC2CDF68F1E}" type="presParOf" srcId="{8A011081-77FD-444C-88E9-55CD33893194}" destId="{1119ACE5-0711-400E-B642-ECFA2409C000}" srcOrd="14" destOrd="0" presId="urn:microsoft.com/office/officeart/2005/8/layout/list1"/>
    <dgm:cxn modelId="{53A4DB7D-95F4-4B3D-B32D-365318C6B570}" type="presParOf" srcId="{8A011081-77FD-444C-88E9-55CD33893194}" destId="{E9B97B2E-1BFA-4835-98A4-7072AC0FB508}" srcOrd="15" destOrd="0" presId="urn:microsoft.com/office/officeart/2005/8/layout/list1"/>
    <dgm:cxn modelId="{2A048F27-3EF0-4AAC-8BAE-F872F454B879}" type="presParOf" srcId="{8A011081-77FD-444C-88E9-55CD33893194}" destId="{6CCAB765-9C16-4465-88B4-E3FC56A424FC}" srcOrd="16" destOrd="0" presId="urn:microsoft.com/office/officeart/2005/8/layout/list1"/>
    <dgm:cxn modelId="{375A848A-7F05-4F11-83C4-63BADCF8A155}" type="presParOf" srcId="{6CCAB765-9C16-4465-88B4-E3FC56A424FC}" destId="{4C64103F-2E6F-4DF2-B86D-B5578B08BEF9}" srcOrd="0" destOrd="0" presId="urn:microsoft.com/office/officeart/2005/8/layout/list1"/>
    <dgm:cxn modelId="{5197AC3D-709A-4CE7-B947-14B5FF1C3A95}" type="presParOf" srcId="{6CCAB765-9C16-4465-88B4-E3FC56A424FC}" destId="{A0F8002C-865C-4DE8-AD77-BB535B24B68E}" srcOrd="1" destOrd="0" presId="urn:microsoft.com/office/officeart/2005/8/layout/list1"/>
    <dgm:cxn modelId="{5A680F57-2705-4BC7-BB3B-3AE358D72191}" type="presParOf" srcId="{8A011081-77FD-444C-88E9-55CD33893194}" destId="{19FD9EB4-0089-4CEC-9CBC-6F36E87C410A}" srcOrd="17" destOrd="0" presId="urn:microsoft.com/office/officeart/2005/8/layout/list1"/>
    <dgm:cxn modelId="{6A6FB796-E643-4FEF-8CD4-6E2AE401ADFA}" type="presParOf" srcId="{8A011081-77FD-444C-88E9-55CD33893194}" destId="{3D10B46B-1962-4D7B-8DCD-7E51DC34CC2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55CF9-3DDB-463B-B1E8-469EB426141D}">
      <dsp:nvSpPr>
        <dsp:cNvPr id="0" name=""/>
        <dsp:cNvSpPr/>
      </dsp:nvSpPr>
      <dsp:spPr>
        <a:xfrm>
          <a:off x="0" y="343848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7CE4D-1B8B-4ED4-914A-AC9D7749FB67}">
      <dsp:nvSpPr>
        <dsp:cNvPr id="0" name=""/>
        <dsp:cNvSpPr/>
      </dsp:nvSpPr>
      <dsp:spPr>
        <a:xfrm>
          <a:off x="400050" y="48648"/>
          <a:ext cx="5600700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Non intelligent </a:t>
          </a:r>
          <a:endParaRPr lang="en-CA" sz="2000" kern="1200"/>
        </a:p>
      </dsp:txBody>
      <dsp:txXfrm>
        <a:off x="428871" y="77469"/>
        <a:ext cx="5543058" cy="532758"/>
      </dsp:txXfrm>
    </dsp:sp>
    <dsp:sp modelId="{783DD285-1648-410C-8056-2DEA56CD2275}">
      <dsp:nvSpPr>
        <dsp:cNvPr id="0" name=""/>
        <dsp:cNvSpPr/>
      </dsp:nvSpPr>
      <dsp:spPr>
        <a:xfrm>
          <a:off x="0" y="1251048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3FADD-9029-4455-A408-17ACA1EE7DB8}">
      <dsp:nvSpPr>
        <dsp:cNvPr id="0" name=""/>
        <dsp:cNvSpPr/>
      </dsp:nvSpPr>
      <dsp:spPr>
        <a:xfrm>
          <a:off x="400050" y="955848"/>
          <a:ext cx="5600700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No change over time </a:t>
          </a:r>
          <a:endParaRPr lang="en-CA" sz="2000" kern="1200"/>
        </a:p>
      </dsp:txBody>
      <dsp:txXfrm>
        <a:off x="428871" y="984669"/>
        <a:ext cx="5543058" cy="532758"/>
      </dsp:txXfrm>
    </dsp:sp>
    <dsp:sp modelId="{11E8BBB4-010E-40E1-AD43-8C2A66A0EBC5}">
      <dsp:nvSpPr>
        <dsp:cNvPr id="0" name=""/>
        <dsp:cNvSpPr/>
      </dsp:nvSpPr>
      <dsp:spPr>
        <a:xfrm>
          <a:off x="0" y="2158248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23B1D-F6C2-4281-88B9-36C50B727CFE}">
      <dsp:nvSpPr>
        <dsp:cNvPr id="0" name=""/>
        <dsp:cNvSpPr/>
      </dsp:nvSpPr>
      <dsp:spPr>
        <a:xfrm>
          <a:off x="400050" y="1863048"/>
          <a:ext cx="5600700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Preferably single-attribute</a:t>
          </a:r>
          <a:endParaRPr lang="en-CA" sz="2000" kern="1200"/>
        </a:p>
      </dsp:txBody>
      <dsp:txXfrm>
        <a:off x="428871" y="1891869"/>
        <a:ext cx="5543058" cy="532758"/>
      </dsp:txXfrm>
    </dsp:sp>
    <dsp:sp modelId="{1119ACE5-0711-400E-B642-ECFA2409C000}">
      <dsp:nvSpPr>
        <dsp:cNvPr id="0" name=""/>
        <dsp:cNvSpPr/>
      </dsp:nvSpPr>
      <dsp:spPr>
        <a:xfrm>
          <a:off x="0" y="3065448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6520A-9A1E-46C6-9530-D782F5389ED4}">
      <dsp:nvSpPr>
        <dsp:cNvPr id="0" name=""/>
        <dsp:cNvSpPr/>
      </dsp:nvSpPr>
      <dsp:spPr>
        <a:xfrm>
          <a:off x="400050" y="2770248"/>
          <a:ext cx="56007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Preferably numeric</a:t>
          </a:r>
          <a:endParaRPr lang="en-CA" sz="2000" kern="1200"/>
        </a:p>
      </dsp:txBody>
      <dsp:txXfrm>
        <a:off x="428871" y="2799069"/>
        <a:ext cx="5543058" cy="532758"/>
      </dsp:txXfrm>
    </dsp:sp>
    <dsp:sp modelId="{3D10B46B-1962-4D7B-8DCD-7E51DC34CC29}">
      <dsp:nvSpPr>
        <dsp:cNvPr id="0" name=""/>
        <dsp:cNvSpPr/>
      </dsp:nvSpPr>
      <dsp:spPr>
        <a:xfrm>
          <a:off x="0" y="3972648"/>
          <a:ext cx="8001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8002C-865C-4DE8-AD77-BB535B24B68E}">
      <dsp:nvSpPr>
        <dsp:cNvPr id="0" name=""/>
        <dsp:cNvSpPr/>
      </dsp:nvSpPr>
      <dsp:spPr>
        <a:xfrm>
          <a:off x="400050" y="3677448"/>
          <a:ext cx="5600700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Security-compliant</a:t>
          </a:r>
          <a:endParaRPr lang="en-CA" sz="2000" kern="1200"/>
        </a:p>
      </dsp:txBody>
      <dsp:txXfrm>
        <a:off x="428871" y="3706269"/>
        <a:ext cx="55430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C4228F4E-1473-40C2-A3BD-4D3B9747D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03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6983407C-7C6D-4691-8698-0E367DA85D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127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470144-C33E-4B7A-88DC-50D7E9CF066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36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48703F-9070-457E-8857-FA30E7879EDA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4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E43A0E-D3DB-4547-B5BB-EB3EFF4B3B04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0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AA0B8D-BE32-4854-BFAD-78031EE25D18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1CDB6E-CBBE-4AB5-8EA4-9F07439703E8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91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6969D7-D896-4F1E-A68A-39C048E249F7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4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601EF2-80A9-4461-A3C1-74AEF0255067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35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BBAE48-F0D6-4BE7-ACE3-8958D313ED12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453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D62956-AD91-40A9-9204-764E3B6AA701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56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645106B-31BD-4489-BD35-6F6968185D2B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69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351EE1-D290-4F35-83C2-11E3389840A5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0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E54F89-4895-4D5F-861F-49AB76FC0BB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81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AB9418-99A6-4135-B7A8-DD9D0B97A9C3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6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92F5EA-EA9B-4E7A-B330-93F36D966F9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40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31B53F-9D6A-4510-AB9A-57DE6C09A2B7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58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BB7331-6B44-47B4-B295-98BE242F7181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04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14E00F-9918-4E29-A83A-595C717A7135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99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A4D517-EFCA-4897-8A05-D715F847D8D4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9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E69756-FE79-468D-A201-E19ABA82AD40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86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95445F-3FE7-4B98-95F0-444A48A4CF0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9704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21B709-35C3-439C-A0B4-422976D0AC1C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437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B36759-4505-4DF2-A2B7-E48A53D68582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F1D543-04BA-4304-929F-56E8BFF0AF10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77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9F88E0-F9F3-4443-84EC-E79A2FA15464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613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D3AA11-0231-4DDD-B609-9E6137C947B9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014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9EEE2B-4869-42CE-8946-EFB57D968962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42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0295CB-E1DD-400A-A1A2-1B6EC4E30E30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82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099531-65F0-426D-A51F-F5DDC9077490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2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789D13-87DF-411B-9015-F403D44916BA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0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5C28D7-E7AB-4CE1-8DB4-F7584992B95D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8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0795C4-81C6-47CE-9C96-DAFF65C4F3DE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8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1498F1-AEA2-489F-A141-A91DD3F23E7A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8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DD4D05-6A26-4001-867F-1512D57DDFCC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0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00995C-36A2-4463-9584-D0780756496B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9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485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350169"/>
            <a:ext cx="8077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.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438572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37840E-A8D5-4B46-88C4-F24C555BC531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C210A-7F30-4EE1-9C00-DAB2DCD09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99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7DE56B-48EF-494D-BCC5-C41B553FF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6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6A1108-8981-4410-BF23-B0DC7C2E55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36268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778CBB-6CFD-445D-9646-2A0368F674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+mn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584325" y="4724400"/>
            <a:ext cx="6324600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/>
              <a:t>Chapter 5</a:t>
            </a:r>
          </a:p>
          <a:p>
            <a:pPr marL="63500" eaLnBrk="1" hangingPunct="1"/>
            <a:r>
              <a:rPr lang="en-US" altLang="en-US" dirty="0" smtClean="0"/>
              <a:t>Advanced Data Modeling</a:t>
            </a:r>
          </a:p>
          <a:p>
            <a:pPr marL="63500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Disjoint and Overlapping Constraints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Disjoint subtypes</a:t>
            </a:r>
            <a:r>
              <a:rPr lang="en-US" altLang="en-US" smtClean="0"/>
              <a:t>: Contain a unique subset of the supertype entity set</a:t>
            </a:r>
          </a:p>
          <a:p>
            <a:pPr lvl="1" eaLnBrk="1" hangingPunct="1"/>
            <a:r>
              <a:rPr lang="en-US" altLang="en-US" smtClean="0"/>
              <a:t>Known as </a:t>
            </a:r>
            <a:r>
              <a:rPr lang="en-US" altLang="en-US" b="1" smtClean="0"/>
              <a:t>nonoverlapping subtypes</a:t>
            </a:r>
          </a:p>
          <a:p>
            <a:pPr lvl="1" eaLnBrk="1" hangingPunct="1"/>
            <a:r>
              <a:rPr lang="en-US" altLang="en-US" smtClean="0"/>
              <a:t>Implementation is based on the value of the subtype discriminator attribute in the supertype</a:t>
            </a:r>
          </a:p>
          <a:p>
            <a:pPr eaLnBrk="1" hangingPunct="1"/>
            <a:r>
              <a:rPr lang="en-US" altLang="en-US" b="1" smtClean="0"/>
              <a:t>Overlapping subtypes</a:t>
            </a:r>
            <a:r>
              <a:rPr lang="en-US" altLang="en-US" smtClean="0"/>
              <a:t>: Contain nonunique subsets of the supertype entity set</a:t>
            </a:r>
          </a:p>
          <a:p>
            <a:pPr lvl="1" eaLnBrk="1" hangingPunct="1"/>
            <a:r>
              <a:rPr lang="en-US" altLang="en-US" smtClean="0"/>
              <a:t>Implementation requires the use of one discriminator attribute for each subtype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BAB2D7-21E9-4250-98FB-7C4E4F28DD77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Figure 5.4 - Specialization Hierarchy with Overlapping Subtypes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618F65B-5B62-4EF2-AC28-82C7640FD3FF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5506987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7535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5.1 - Discriminator Attributes with Overlapping Subtypes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4586D5-508E-425B-9F8E-286C93AA26BA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439373" cy="213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Completeness Constraint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Specifies whether each </a:t>
            </a:r>
            <a:r>
              <a:rPr lang="en-US" altLang="en-US" dirty="0" err="1" smtClean="0"/>
              <a:t>supertype</a:t>
            </a:r>
            <a:r>
              <a:rPr lang="en-US" altLang="en-US" dirty="0" smtClean="0"/>
              <a:t> occurrence must also be a member of at least one subtype</a:t>
            </a:r>
          </a:p>
          <a:p>
            <a:pPr eaLnBrk="1" hangingPunct="1"/>
            <a:r>
              <a:rPr lang="en-US" altLang="en-US" dirty="0" smtClean="0"/>
              <a:t>Types</a:t>
            </a:r>
          </a:p>
          <a:p>
            <a:pPr lvl="1" eaLnBrk="1" hangingPunct="1"/>
            <a:r>
              <a:rPr lang="en-US" altLang="en-US" b="1" dirty="0" smtClean="0"/>
              <a:t>Partial completeness</a:t>
            </a:r>
            <a:r>
              <a:rPr lang="en-US" altLang="en-US" dirty="0" smtClean="0"/>
              <a:t>: Not every </a:t>
            </a:r>
            <a:r>
              <a:rPr lang="en-US" altLang="en-US" dirty="0" err="1" smtClean="0"/>
              <a:t>supertype</a:t>
            </a:r>
            <a:r>
              <a:rPr lang="en-US" altLang="en-US" dirty="0" smtClean="0"/>
              <a:t> occurrence is a member of a subtype</a:t>
            </a:r>
          </a:p>
          <a:p>
            <a:pPr lvl="1" eaLnBrk="1" hangingPunct="1"/>
            <a:r>
              <a:rPr lang="en-US" altLang="en-US" b="1" dirty="0" smtClean="0"/>
              <a:t>Total completeness</a:t>
            </a:r>
            <a:r>
              <a:rPr lang="en-US" altLang="en-US" dirty="0" smtClean="0"/>
              <a:t>: Every </a:t>
            </a:r>
            <a:r>
              <a:rPr lang="en-US" altLang="en-US" dirty="0" err="1" smtClean="0"/>
              <a:t>supertype</a:t>
            </a:r>
            <a:r>
              <a:rPr lang="en-US" altLang="en-US" dirty="0" smtClean="0"/>
              <a:t> occurrence must be a member of any 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012E57-74D3-4190-9F66-BE259952FA2F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5.2 - Specialization Hierarchy Constraint Scenarios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134836-5D38-4610-BF61-19F4A29EBEC1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22" y="2590800"/>
            <a:ext cx="8106507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Specialization and Generalization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75D61D-AA7D-4731-AE4D-412FC5F5090B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27652" name="Group 1"/>
          <p:cNvGrpSpPr>
            <a:grpSpLocks/>
          </p:cNvGrpSpPr>
          <p:nvPr/>
        </p:nvGrpSpPr>
        <p:grpSpPr bwMode="auto">
          <a:xfrm>
            <a:off x="381000" y="1733550"/>
            <a:ext cx="8458200" cy="4381500"/>
            <a:chOff x="381041" y="1734217"/>
            <a:chExt cx="8458117" cy="4380166"/>
          </a:xfrm>
        </p:grpSpPr>
        <p:sp>
          <p:nvSpPr>
            <p:cNvPr id="3" name="Freeform 2"/>
            <p:cNvSpPr/>
            <p:nvPr/>
          </p:nvSpPr>
          <p:spPr>
            <a:xfrm>
              <a:off x="381041" y="1734217"/>
              <a:ext cx="3952836" cy="704635"/>
            </a:xfrm>
            <a:custGeom>
              <a:avLst/>
              <a:gdLst>
                <a:gd name="connsiteX0" fmla="*/ 0 w 3952391"/>
                <a:gd name="connsiteY0" fmla="*/ 0 h 1094400"/>
                <a:gd name="connsiteX1" fmla="*/ 3952391 w 3952391"/>
                <a:gd name="connsiteY1" fmla="*/ 0 h 1094400"/>
                <a:gd name="connsiteX2" fmla="*/ 3952391 w 3952391"/>
                <a:gd name="connsiteY2" fmla="*/ 1094400 h 1094400"/>
                <a:gd name="connsiteX3" fmla="*/ 0 w 3952391"/>
                <a:gd name="connsiteY3" fmla="*/ 1094400 h 1094400"/>
                <a:gd name="connsiteX4" fmla="*/ 0 w 3952391"/>
                <a:gd name="connsiteY4" fmla="*/ 0 h 109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391" h="1094400">
                  <a:moveTo>
                    <a:pt x="0" y="0"/>
                  </a:moveTo>
                  <a:lnTo>
                    <a:pt x="3952391" y="0"/>
                  </a:lnTo>
                  <a:lnTo>
                    <a:pt x="3952391" y="1094400"/>
                  </a:lnTo>
                  <a:lnTo>
                    <a:pt x="0" y="109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256" tIns="154432" rIns="270256" bIns="154432" spcCol="1270" anchor="ctr"/>
            <a:lstStyle/>
            <a:p>
              <a:pPr algn="ctr" defTabSz="1689100"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002060"/>
                  </a:solidFill>
                </a:rPr>
                <a:t>Specialization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381041" y="2438852"/>
              <a:ext cx="3952836" cy="3675531"/>
            </a:xfrm>
            <a:custGeom>
              <a:avLst/>
              <a:gdLst>
                <a:gd name="connsiteX0" fmla="*/ 0 w 3952391"/>
                <a:gd name="connsiteY0" fmla="*/ 0 h 3285765"/>
                <a:gd name="connsiteX1" fmla="*/ 3952391 w 3952391"/>
                <a:gd name="connsiteY1" fmla="*/ 0 h 3285765"/>
                <a:gd name="connsiteX2" fmla="*/ 3952391 w 3952391"/>
                <a:gd name="connsiteY2" fmla="*/ 3285765 h 3285765"/>
                <a:gd name="connsiteX3" fmla="*/ 0 w 3952391"/>
                <a:gd name="connsiteY3" fmla="*/ 3285765 h 3285765"/>
                <a:gd name="connsiteX4" fmla="*/ 0 w 3952391"/>
                <a:gd name="connsiteY4" fmla="*/ 0 h 328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391" h="3285765">
                  <a:moveTo>
                    <a:pt x="0" y="0"/>
                  </a:moveTo>
                  <a:lnTo>
                    <a:pt x="3952391" y="0"/>
                  </a:lnTo>
                  <a:lnTo>
                    <a:pt x="3952391" y="3285765"/>
                  </a:lnTo>
                  <a:lnTo>
                    <a:pt x="0" y="32857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  <a:alpha val="90000"/>
                </a:schemeClr>
              </a:solidFill>
            </a:ln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>
                  <a:solidFill>
                    <a:srgbClr val="002060"/>
                  </a:solidFill>
                </a:rPr>
                <a:t>Top-down process</a:t>
              </a:r>
            </a:p>
            <a:p>
              <a:pPr marL="228600" lvl="1" indent="-228600" defTabSz="977900"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>
                  <a:solidFill>
                    <a:srgbClr val="002060"/>
                  </a:solidFill>
                </a:rPr>
                <a:t>Identifies lower-level, more specific entity subtypes from a higher-level entity supertype</a:t>
              </a:r>
            </a:p>
            <a:p>
              <a:pPr marL="228600" lvl="1" indent="-228600" defTabSz="977900"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>
                  <a:solidFill>
                    <a:srgbClr val="002060"/>
                  </a:solidFill>
                </a:rPr>
                <a:t>Based on grouping unique characteristics and relationships of the subtypes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886322" y="1734217"/>
              <a:ext cx="3952836" cy="704635"/>
            </a:xfrm>
            <a:custGeom>
              <a:avLst/>
              <a:gdLst>
                <a:gd name="connsiteX0" fmla="*/ 0 w 3952391"/>
                <a:gd name="connsiteY0" fmla="*/ 0 h 1094400"/>
                <a:gd name="connsiteX1" fmla="*/ 3952391 w 3952391"/>
                <a:gd name="connsiteY1" fmla="*/ 0 h 1094400"/>
                <a:gd name="connsiteX2" fmla="*/ 3952391 w 3952391"/>
                <a:gd name="connsiteY2" fmla="*/ 1094400 h 1094400"/>
                <a:gd name="connsiteX3" fmla="*/ 0 w 3952391"/>
                <a:gd name="connsiteY3" fmla="*/ 1094400 h 1094400"/>
                <a:gd name="connsiteX4" fmla="*/ 0 w 3952391"/>
                <a:gd name="connsiteY4" fmla="*/ 0 h 109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391" h="1094400">
                  <a:moveTo>
                    <a:pt x="0" y="0"/>
                  </a:moveTo>
                  <a:lnTo>
                    <a:pt x="3952391" y="0"/>
                  </a:lnTo>
                  <a:lnTo>
                    <a:pt x="3952391" y="1094400"/>
                  </a:lnTo>
                  <a:lnTo>
                    <a:pt x="0" y="109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256" tIns="154432" rIns="270256" bIns="154432" spcCol="1270" anchor="ctr"/>
            <a:lstStyle/>
            <a:p>
              <a:pPr algn="ctr" defTabSz="1689100"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002060"/>
                  </a:solidFill>
                </a:rPr>
                <a:t>Generalization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886322" y="2438852"/>
              <a:ext cx="3952836" cy="3675531"/>
            </a:xfrm>
            <a:custGeom>
              <a:avLst/>
              <a:gdLst>
                <a:gd name="connsiteX0" fmla="*/ 0 w 3952391"/>
                <a:gd name="connsiteY0" fmla="*/ 0 h 3285765"/>
                <a:gd name="connsiteX1" fmla="*/ 3952391 w 3952391"/>
                <a:gd name="connsiteY1" fmla="*/ 0 h 3285765"/>
                <a:gd name="connsiteX2" fmla="*/ 3952391 w 3952391"/>
                <a:gd name="connsiteY2" fmla="*/ 3285765 h 3285765"/>
                <a:gd name="connsiteX3" fmla="*/ 0 w 3952391"/>
                <a:gd name="connsiteY3" fmla="*/ 3285765 h 3285765"/>
                <a:gd name="connsiteX4" fmla="*/ 0 w 3952391"/>
                <a:gd name="connsiteY4" fmla="*/ 0 h 328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2391" h="3285765">
                  <a:moveTo>
                    <a:pt x="0" y="0"/>
                  </a:moveTo>
                  <a:lnTo>
                    <a:pt x="3952391" y="0"/>
                  </a:lnTo>
                  <a:lnTo>
                    <a:pt x="3952391" y="3285765"/>
                  </a:lnTo>
                  <a:lnTo>
                    <a:pt x="0" y="328576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>
                  <a:lumMod val="75000"/>
                  <a:alpha val="90000"/>
                </a:schemeClr>
              </a:solidFill>
            </a:ln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7348" tIns="117348" rIns="156464" bIns="176022" spcCol="1270"/>
            <a:lstStyle/>
            <a:p>
              <a:pPr marL="228600" lvl="1" indent="-228600" defTabSz="977900"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>
                  <a:solidFill>
                    <a:srgbClr val="002060"/>
                  </a:solidFill>
                </a:rPr>
                <a:t>Bottom-up process</a:t>
              </a:r>
            </a:p>
            <a:p>
              <a:pPr marL="228600" lvl="1" indent="-228600" defTabSz="977900"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>
                  <a:solidFill>
                    <a:srgbClr val="002060"/>
                  </a:solidFill>
                </a:rPr>
                <a:t>Identifies a higher-level, more generic entity supertype from lower-level entity subtypes</a:t>
              </a:r>
            </a:p>
            <a:p>
              <a:pPr marL="228600" lvl="1" indent="-228600" defTabSz="977900"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200" dirty="0">
                  <a:solidFill>
                    <a:srgbClr val="002060"/>
                  </a:solidFill>
                </a:rPr>
                <a:t>Based on grouping common characteristics and relationships of the subtypes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Entity Cluster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 entity type used to represent multiple entities and relationships in ERD</a:t>
            </a:r>
          </a:p>
          <a:p>
            <a:pPr eaLnBrk="1" hangingPunct="1"/>
            <a:r>
              <a:rPr lang="en-US" altLang="en-US" smtClean="0"/>
              <a:t>Avoid the display of attributes to eliminate complications that result when the inheritance rules change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90A520-C270-48D7-A485-5F2604B508A4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676400"/>
            <a:ext cx="2133600" cy="3352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5.5 - Tiny College ERD Using Entity Clusters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0C80E6-A59D-4278-80D9-A18C474F5F90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0"/>
            <a:ext cx="4289962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Primary Keys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772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Single attribute or a combination of attributes, which uniquely identifies each entity instance</a:t>
            </a:r>
          </a:p>
          <a:p>
            <a:pPr lvl="1" eaLnBrk="1" hangingPunct="1"/>
            <a:r>
              <a:rPr lang="en-US" altLang="en-US" smtClean="0"/>
              <a:t>Guarantees entity integrity</a:t>
            </a:r>
          </a:p>
          <a:p>
            <a:pPr lvl="1" eaLnBrk="1" hangingPunct="1"/>
            <a:r>
              <a:rPr lang="en-US" altLang="en-US" smtClean="0"/>
              <a:t>Works with foreign keys to implement relationships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362ED0-8C97-433A-8AC1-12CF63F985C2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Natural Keys or Natural Identifier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2977"/>
            <a:ext cx="8229600" cy="384822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Real-world identifier used to uniquely identify real-world objects</a:t>
            </a:r>
          </a:p>
          <a:p>
            <a:pPr lvl="1" eaLnBrk="1" hangingPunct="1"/>
            <a:r>
              <a:rPr lang="en-US" altLang="en-US" dirty="0" smtClean="0"/>
              <a:t>Familiar to end users and forms part of their day-to-day business vocabulary</a:t>
            </a:r>
          </a:p>
          <a:p>
            <a:pPr lvl="1" eaLnBrk="1" hangingPunct="1"/>
            <a:r>
              <a:rPr lang="en-US" altLang="en-US" dirty="0" smtClean="0"/>
              <a:t>Also known as natural identifier</a:t>
            </a:r>
          </a:p>
          <a:p>
            <a:pPr lvl="1" eaLnBrk="1" hangingPunct="1"/>
            <a:r>
              <a:rPr lang="en-US" altLang="en-US" dirty="0" smtClean="0"/>
              <a:t>Used as the primary key of the entity being modeled 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99D6B8B-0768-473B-8C3B-3524B9A4F20F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this chapter, you will learn:</a:t>
            </a:r>
          </a:p>
          <a:p>
            <a:pPr lvl="1" eaLnBrk="1" hangingPunct="1"/>
            <a:r>
              <a:rPr lang="en-US" altLang="en-US" smtClean="0"/>
              <a:t>About the extended entity relationship (EER) model</a:t>
            </a:r>
          </a:p>
          <a:p>
            <a:pPr lvl="1" eaLnBrk="1" hangingPunct="1"/>
            <a:r>
              <a:rPr lang="en-US" altLang="en-US" smtClean="0"/>
              <a:t>How entity clusters are used to represent multiple entities and relationships</a:t>
            </a:r>
          </a:p>
          <a:p>
            <a:pPr lvl="1" eaLnBrk="1" hangingPunct="1"/>
            <a:r>
              <a:rPr lang="en-US" altLang="en-US" smtClean="0"/>
              <a:t>The characteristics of good primary keys and how to select them</a:t>
            </a:r>
          </a:p>
          <a:p>
            <a:pPr lvl="1" eaLnBrk="1" hangingPunct="1"/>
            <a:r>
              <a:rPr lang="en-US" altLang="en-US" smtClean="0"/>
              <a:t>How to use flexible solutions for special data-modeling cases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20FEC2-E2AB-4251-8AE2-549A535B74CA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903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Desirable Primary Key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226467"/>
              </p:ext>
            </p:extLst>
          </p:nvPr>
        </p:nvGraphicFramePr>
        <p:xfrm>
          <a:off x="685800" y="1570703"/>
          <a:ext cx="8001000" cy="452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1EF4D9-E5D1-4A05-95C2-0E0B6E0F5822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 of Composite Primary Keys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Identifiers of composite entities</a:t>
            </a:r>
          </a:p>
          <a:p>
            <a:pPr lvl="1" eaLnBrk="1" hangingPunct="1"/>
            <a:r>
              <a:rPr lang="en-US" altLang="en-US" smtClean="0"/>
              <a:t>Each primary key combination is allowed once in M:N relationship</a:t>
            </a:r>
          </a:p>
          <a:p>
            <a:pPr eaLnBrk="1" hangingPunct="1"/>
            <a:r>
              <a:rPr lang="en-US" altLang="en-US" smtClean="0"/>
              <a:t>Identifiers of weak entities</a:t>
            </a:r>
          </a:p>
          <a:p>
            <a:pPr lvl="1" eaLnBrk="1" hangingPunct="1"/>
            <a:r>
              <a:rPr lang="en-US" altLang="en-US" smtClean="0"/>
              <a:t>Weak entity has a strong identifying relationship with the parent entity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E167CB-B079-40EB-81CA-0F8B40E7E1AE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 of Composite Primary Keys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used as identifiers of weak entities, represent a real-world object that is:</a:t>
            </a:r>
          </a:p>
          <a:p>
            <a:pPr lvl="1" eaLnBrk="1" hangingPunct="1"/>
            <a:r>
              <a:rPr lang="en-US" altLang="en-US" smtClean="0"/>
              <a:t>Existence-dependent on another real-world object</a:t>
            </a:r>
          </a:p>
          <a:p>
            <a:pPr lvl="1" eaLnBrk="1" hangingPunct="1"/>
            <a:r>
              <a:rPr lang="en-US" altLang="en-US" smtClean="0"/>
              <a:t>Represented in the data model as two separate entities in a strong identifying relationship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0D9BA9-6395-4BD4-B348-70A620F76767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5.6 - The M:N Relationship between STUDENT and CLASS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DB359A-99F5-418A-85AF-23253509EC2E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467600" cy="407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Surrogate Primary Keys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80103" y="1676400"/>
            <a:ext cx="80772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Primary key used to simplify the identification of entity instances are useful when: </a:t>
            </a:r>
          </a:p>
          <a:p>
            <a:pPr lvl="1" eaLnBrk="1" hangingPunct="1"/>
            <a:r>
              <a:rPr lang="en-US" altLang="en-US" dirty="0" smtClean="0"/>
              <a:t>There is no natural key</a:t>
            </a:r>
          </a:p>
          <a:p>
            <a:pPr lvl="1" eaLnBrk="1" hangingPunct="1"/>
            <a:r>
              <a:rPr lang="en-US" altLang="en-US" dirty="0" smtClean="0"/>
              <a:t>Selected candidate key has embedded semantic contents or is too long </a:t>
            </a:r>
          </a:p>
          <a:p>
            <a:pPr eaLnBrk="1" hangingPunct="1"/>
            <a:r>
              <a:rPr lang="en-US" altLang="en-US" dirty="0" smtClean="0"/>
              <a:t>Require ensuring that the candidate key of entity in question performs properly</a:t>
            </a:r>
          </a:p>
          <a:p>
            <a:pPr lvl="1" eaLnBrk="1" hangingPunct="1"/>
            <a:r>
              <a:rPr lang="en-US" altLang="en-US" dirty="0" smtClean="0"/>
              <a:t>Use unique index and not null constraints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D24DEA-7E4D-4F57-BCDC-A8FB8F87D694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5.4 - Data Used to Keep Track of Events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FC4A2E-069A-4B90-AEE9-D4A9B07A6394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488515" cy="285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Design Case 1: Implementing 1:1 Relationships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60562"/>
            <a:ext cx="8229600" cy="48974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Foreign keys work with primary keys to properly implement relationships in relational model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Rule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Put primary key of the parent entity on the dependent entity as foreign key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Options for selecting and placing the foreign key: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Place a foreign key in both entities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Place a foreign key in one of the entities </a:t>
            </a:r>
          </a:p>
          <a:p>
            <a:pPr marL="0" indent="0" eaLnBrk="1" fontAlgn="auto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73881E-5535-429F-A85D-632780806E7C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901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5.5 - Selection of Foreign Key in a 1:1 Relationship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82C19C-4A65-48ED-B054-D29D0AB23830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0" y="2362200"/>
            <a:ext cx="8229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5.7 - The 1:1 Relationship between Department and Employee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B3DE15-8979-44DE-A308-4A6623EDD8CE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153400" cy="311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032" y="8382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Design Case 2: Maintaining History of Time-Variant Data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077200" cy="3733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Time-variant data</a:t>
            </a:r>
            <a:r>
              <a:rPr lang="en-US" altLang="en-US" dirty="0" smtClean="0"/>
              <a:t>: Data whose values change over time and for which a history of the data changes must be retained</a:t>
            </a:r>
          </a:p>
          <a:p>
            <a:pPr lvl="1" eaLnBrk="1" hangingPunct="1"/>
            <a:r>
              <a:rPr lang="en-US" altLang="en-US" dirty="0" smtClean="0"/>
              <a:t>Requires creating a new entity in a 1:M relationship with the original entity </a:t>
            </a:r>
          </a:p>
          <a:p>
            <a:pPr lvl="1" eaLnBrk="1" hangingPunct="1"/>
            <a:r>
              <a:rPr lang="en-US" altLang="en-US" dirty="0" smtClean="0"/>
              <a:t>New entity contains the new value, date of the change, and other pertinent attribute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A8E640-C22E-4E28-9BE7-3D0842B3D6C7}" type="slidenum">
              <a:rPr lang="en-US" altLang="en-US" sz="1400"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068" y="838200"/>
            <a:ext cx="76962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Extended Entity Relationship Model (EERM)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2743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Result of adding more semantic constructs to the original entity relationship (ER) model</a:t>
            </a:r>
          </a:p>
          <a:p>
            <a:pPr eaLnBrk="1" hangingPunct="1"/>
            <a:r>
              <a:rPr lang="en-US" altLang="en-US" b="1" dirty="0" smtClean="0"/>
              <a:t>EER diagram (EERD)</a:t>
            </a:r>
            <a:r>
              <a:rPr lang="en-US" altLang="en-US" dirty="0" smtClean="0"/>
              <a:t>: Uses the EER model</a:t>
            </a:r>
            <a:endParaRPr lang="en-US" altLang="en-US" b="1" dirty="0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3A9B1B-624C-4EDD-84AA-EBBCEF25C2EA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5.8 - Maintaining Salary History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750960-DE12-46BA-9CDC-42ADDEAFEB56}" type="slidenum">
              <a:rPr lang="en-US" altLang="en-US" sz="1400"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172200" cy="441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5.9 - Maintaining Manager History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6DFB4D-FA6D-492A-965A-534CC815A6A3}" type="slidenum">
              <a:rPr lang="en-US" altLang="en-US" sz="1400"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400501" cy="421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5.10 - Maintaining Job History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80F767-A6E1-4C56-B537-73A306A9AA72}" type="slidenum">
              <a:rPr lang="en-US" altLang="en-US" sz="1400"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516806" cy="4283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Design Case 3: Fan Traps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Design trap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Occurs when a relationship is improperly or incompletely identified</a:t>
            </a:r>
          </a:p>
          <a:p>
            <a:pPr lvl="1" eaLnBrk="1" hangingPunct="1"/>
            <a:r>
              <a:rPr lang="en-US" altLang="en-US" smtClean="0"/>
              <a:t>Represented in a way not consistent with the real world</a:t>
            </a:r>
          </a:p>
          <a:p>
            <a:pPr eaLnBrk="1" hangingPunct="1"/>
            <a:r>
              <a:rPr lang="en-US" altLang="en-US" b="1" smtClean="0"/>
              <a:t>Fan trap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Occurs when one entity is in two 1:M relationships to other entities</a:t>
            </a:r>
          </a:p>
          <a:p>
            <a:pPr lvl="1" eaLnBrk="1" hangingPunct="1"/>
            <a:r>
              <a:rPr lang="en-US" altLang="en-US" smtClean="0"/>
              <a:t>Produces an association among other entities not expressed in the model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29DEE1-5C24-4B42-92C1-34FEF99AE764}" type="slidenum">
              <a:rPr lang="en-US" altLang="en-US" sz="1400"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155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5.11 - Incorrect ERD with Fan Trap Problem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2F5529-9467-40B0-892D-23BA5793DF1A}" type="slidenum">
              <a:rPr lang="en-US" altLang="en-US" sz="1400"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6073743" cy="4014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5.12 - Corrected ERD After Removal of the Fan Trap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DA5620-CCC5-4078-ABF6-9749AC73B3EA}" type="slidenum">
              <a:rPr lang="en-US" altLang="en-US" sz="1400"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5937422" cy="397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Design Case 4: </a:t>
            </a:r>
            <a:br>
              <a:rPr lang="en-US" altLang="en-US" dirty="0" smtClean="0"/>
            </a:br>
            <a:r>
              <a:rPr lang="en-US" altLang="en-US" dirty="0" smtClean="0"/>
              <a:t>Redundant Relationships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Occur when there are multiple relationship paths between related entities</a:t>
            </a:r>
          </a:p>
          <a:p>
            <a:pPr eaLnBrk="1" hangingPunct="1"/>
            <a:r>
              <a:rPr lang="en-US" altLang="en-US" dirty="0" smtClean="0"/>
              <a:t>Need to remain consistent across the model</a:t>
            </a:r>
          </a:p>
          <a:p>
            <a:pPr eaLnBrk="1" hangingPunct="1"/>
            <a:r>
              <a:rPr lang="en-US" altLang="en-US" dirty="0" smtClean="0"/>
              <a:t>Help simplify the design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75C62E-99CE-4678-9A0C-262A31B221DE}" type="slidenum">
              <a:rPr lang="en-US" altLang="en-US" sz="1400"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5.13 - A Redundant Relationship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1A4589-2E2D-499A-BB84-236DB208EDE5}" type="slidenum">
              <a:rPr lang="en-US" altLang="en-US" sz="1400"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001863" cy="284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Entity </a:t>
            </a:r>
            <a:r>
              <a:rPr lang="en-US" altLang="en-US" dirty="0" err="1" smtClean="0"/>
              <a:t>Supertypes</a:t>
            </a:r>
            <a:r>
              <a:rPr lang="en-US" altLang="en-US" dirty="0" smtClean="0"/>
              <a:t> and Subtypes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25245" y="1447800"/>
            <a:ext cx="8229600" cy="48974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sz="2600" b="1" dirty="0" smtClean="0"/>
              <a:t>Entity </a:t>
            </a:r>
            <a:r>
              <a:rPr lang="en-US" altLang="en-US" sz="2600" b="1" dirty="0" err="1" smtClean="0"/>
              <a:t>supertype</a:t>
            </a:r>
            <a:r>
              <a:rPr lang="en-US" altLang="en-US" sz="2600" dirty="0" smtClean="0"/>
              <a:t>: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Generic entity type related to one or more entity subtypes</a:t>
            </a:r>
          </a:p>
          <a:p>
            <a:pPr marL="658368" lvl="1" indent="-246888" eaLnBrk="1" fontAlgn="auto" hangingPunct="1">
              <a:defRPr/>
            </a:pPr>
            <a:r>
              <a:rPr lang="en-US" altLang="en-US" sz="2400" dirty="0" smtClean="0"/>
              <a:t>Contains common characteristics</a:t>
            </a:r>
          </a:p>
          <a:p>
            <a:pPr marL="365760" indent="-256032" eaLnBrk="1" fontAlgn="auto" hangingPunct="1">
              <a:defRPr/>
            </a:pPr>
            <a:r>
              <a:rPr lang="en-US" altLang="en-US" sz="2600" b="1" dirty="0" smtClean="0"/>
              <a:t>Entity subtype</a:t>
            </a:r>
            <a:r>
              <a:rPr lang="en-US" altLang="en-US" sz="2600" dirty="0" smtClean="0"/>
              <a:t>:</a:t>
            </a:r>
            <a:r>
              <a:rPr lang="en-US" altLang="en-US" sz="2600" b="1" dirty="0" smtClean="0"/>
              <a:t> </a:t>
            </a:r>
            <a:r>
              <a:rPr lang="en-US" altLang="en-US" sz="2600" dirty="0" smtClean="0"/>
              <a:t>Contains unique characteristics of each entity subtype</a:t>
            </a:r>
          </a:p>
          <a:p>
            <a:pPr marL="365760" indent="-256032" eaLnBrk="1" fontAlgn="auto" hangingPunct="1">
              <a:defRPr/>
            </a:pPr>
            <a:r>
              <a:rPr lang="en-US" altLang="en-US" sz="2600" dirty="0" smtClean="0"/>
              <a:t>Criteria to determine the usage</a:t>
            </a:r>
          </a:p>
          <a:p>
            <a:pPr marL="658368" lvl="1" indent="-246888" eaLnBrk="1" fontAlgn="auto" hangingPunct="1">
              <a:defRPr/>
            </a:pPr>
            <a:r>
              <a:rPr lang="en-US" altLang="en-US" sz="2400" dirty="0" smtClean="0"/>
              <a:t>There must be different, identifiable kinds of the entity in the user’s environment</a:t>
            </a:r>
          </a:p>
          <a:p>
            <a:pPr marL="658368" lvl="1" indent="-246888" eaLnBrk="1" fontAlgn="auto" hangingPunct="1">
              <a:defRPr/>
            </a:pPr>
            <a:r>
              <a:rPr lang="en-US" altLang="en-US" sz="2400" dirty="0" smtClean="0"/>
              <a:t>The different kinds of instances should each have one or more attributes that are unique to that kind of instance</a:t>
            </a:r>
          </a:p>
          <a:p>
            <a:pPr marL="658368" lvl="1" indent="-246888" eaLnBrk="1" fontAlgn="auto" hangingPunct="1">
              <a:defRPr/>
            </a:pPr>
            <a:endParaRPr lang="en-US" altLang="en-US" dirty="0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F57958-A124-46F4-89E7-AE0785F57EF1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Specialization Hierarchy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Depicts arrangement of higher-level entity </a:t>
            </a:r>
            <a:r>
              <a:rPr lang="en-US" altLang="en-US" dirty="0" err="1" smtClean="0"/>
              <a:t>supertypes</a:t>
            </a:r>
            <a:r>
              <a:rPr lang="en-US" altLang="en-US" dirty="0" smtClean="0"/>
              <a:t> and lower-level entity subtypes</a:t>
            </a:r>
          </a:p>
          <a:p>
            <a:pPr eaLnBrk="1" hangingPunct="1"/>
            <a:r>
              <a:rPr lang="en-US" altLang="en-US" dirty="0" smtClean="0"/>
              <a:t>Relationships are described in terms of “is-a” relationships</a:t>
            </a:r>
          </a:p>
          <a:p>
            <a:pPr eaLnBrk="1" hangingPunct="1"/>
            <a:r>
              <a:rPr lang="en-US" altLang="en-US" dirty="0" smtClean="0"/>
              <a:t>Subtype exists within the context of a </a:t>
            </a:r>
            <a:r>
              <a:rPr lang="en-US" altLang="en-US" dirty="0" err="1" smtClean="0"/>
              <a:t>supertype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Every subtype has one </a:t>
            </a:r>
            <a:r>
              <a:rPr lang="en-US" altLang="en-US" dirty="0" err="1" smtClean="0"/>
              <a:t>supertype</a:t>
            </a:r>
            <a:r>
              <a:rPr lang="en-US" altLang="en-US" dirty="0" smtClean="0"/>
              <a:t> to which it is directly related</a:t>
            </a:r>
          </a:p>
          <a:p>
            <a:pPr eaLnBrk="1" hangingPunct="1"/>
            <a:r>
              <a:rPr lang="en-US" altLang="en-US" dirty="0" err="1" smtClean="0"/>
              <a:t>Supertype</a:t>
            </a:r>
            <a:r>
              <a:rPr lang="en-US" altLang="en-US" dirty="0" smtClean="0"/>
              <a:t> can have many subtypes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3AD3F0-72C6-4F67-BFF2-745E4D2C4AF8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Specialization Hierarchy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Provides the means to:</a:t>
            </a:r>
          </a:p>
          <a:p>
            <a:pPr lvl="1" eaLnBrk="1" hangingPunct="1"/>
            <a:r>
              <a:rPr lang="en-US" altLang="en-US" smtClean="0"/>
              <a:t>Support attribute inheritance</a:t>
            </a:r>
          </a:p>
          <a:p>
            <a:pPr lvl="1" eaLnBrk="1" hangingPunct="1"/>
            <a:r>
              <a:rPr lang="en-US" altLang="en-US" smtClean="0"/>
              <a:t>Define a special supertype attribute known as the subtype discriminator</a:t>
            </a:r>
          </a:p>
          <a:p>
            <a:pPr lvl="1" eaLnBrk="1" hangingPunct="1"/>
            <a:r>
              <a:rPr lang="en-US" altLang="en-US" smtClean="0"/>
              <a:t>Define disjoint/overlapping constraints and complete/partial constraints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160006-0BE9-4E7A-B7D3-D7772359EE48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Figure 5.2 - Specialization Hierarchy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C2628D-0C32-4590-8DB1-CD62359B74B8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765461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Inheritance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077200" cy="4572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defRPr/>
            </a:pPr>
            <a:r>
              <a:rPr lang="en-US" altLang="en-US" smtClean="0"/>
              <a:t>Enables an entity subtype to inherit attributes and relationships of the supertype</a:t>
            </a:r>
          </a:p>
          <a:p>
            <a:pPr marL="365760" indent="-256032" eaLnBrk="1" fontAlgn="auto" hangingPunct="1">
              <a:defRPr/>
            </a:pPr>
            <a:r>
              <a:rPr lang="en-US" altLang="en-US" smtClean="0"/>
              <a:t>All entity subtypes inherit their primary key attribute from their supertype</a:t>
            </a:r>
          </a:p>
          <a:p>
            <a:pPr marL="365760" indent="-256032" eaLnBrk="1" fontAlgn="auto" hangingPunct="1">
              <a:defRPr/>
            </a:pPr>
            <a:r>
              <a:rPr lang="en-US" altLang="en-US" smtClean="0"/>
              <a:t>At the implementation level, supertype and its subtype(s) maintain a 1:1 relationship</a:t>
            </a:r>
          </a:p>
          <a:p>
            <a:pPr marL="365760" indent="-256032" eaLnBrk="1" fontAlgn="auto" hangingPunct="1">
              <a:defRPr/>
            </a:pPr>
            <a:r>
              <a:rPr lang="en-US" altLang="en-US" smtClean="0"/>
              <a:t>Entity subtypes inherit all relationships in which supertype entity participates</a:t>
            </a:r>
          </a:p>
          <a:p>
            <a:pPr marL="365760" indent="-256032" eaLnBrk="1" fontAlgn="auto" hangingPunct="1">
              <a:defRPr/>
            </a:pPr>
            <a:r>
              <a:rPr lang="en-US" altLang="en-US" smtClean="0"/>
              <a:t>Lower-level subtypes inherit all attributes and relationships from its upper-level supertypes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ED75C6-3016-4D00-9E94-FD9205E561F1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Subtype Discriminator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Attribute in the supertype entity that determines to which entity subtype the supertype occurrence is related</a:t>
            </a:r>
          </a:p>
          <a:p>
            <a:pPr eaLnBrk="1" hangingPunct="1"/>
            <a:r>
              <a:rPr lang="en-US" altLang="en-US" smtClean="0"/>
              <a:t>Default comparison condition is the equality comparison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67D9AE-E850-44F1-8801-DE5AF238C705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1088</Words>
  <Application>Microsoft Office PowerPoint</Application>
  <PresentationFormat>On-screen Show (4:3)</PresentationFormat>
  <Paragraphs>196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Georgia</vt:lpstr>
      <vt:lpstr>ＭＳ Ｐゴシック</vt:lpstr>
      <vt:lpstr>Times New Roman</vt:lpstr>
      <vt:lpstr>Wingdings</vt:lpstr>
      <vt:lpstr>Urban</vt:lpstr>
      <vt:lpstr>1_Urban</vt:lpstr>
      <vt:lpstr>PowerPoint Presentation</vt:lpstr>
      <vt:lpstr>Learning Objectives</vt:lpstr>
      <vt:lpstr>Extended Entity Relationship Model (EERM)</vt:lpstr>
      <vt:lpstr>Entity Supertypes and Subtypes</vt:lpstr>
      <vt:lpstr>Specialization Hierarchy</vt:lpstr>
      <vt:lpstr>Specialization Hierarchy</vt:lpstr>
      <vt:lpstr>Figure 5.2 - Specialization Hierarchy</vt:lpstr>
      <vt:lpstr>Inheritance</vt:lpstr>
      <vt:lpstr>Subtype Discriminator</vt:lpstr>
      <vt:lpstr>Disjoint and Overlapping Constraints</vt:lpstr>
      <vt:lpstr>Figure 5.4 - Specialization Hierarchy with Overlapping Subtypes</vt:lpstr>
      <vt:lpstr>Table 5.1 - Discriminator Attributes with Overlapping Subtypes</vt:lpstr>
      <vt:lpstr>Completeness Constraint</vt:lpstr>
      <vt:lpstr>Table 5.2 - Specialization Hierarchy Constraint Scenarios</vt:lpstr>
      <vt:lpstr>Specialization and Generalization</vt:lpstr>
      <vt:lpstr>Entity Cluster</vt:lpstr>
      <vt:lpstr>Figure 5.5 - Tiny College ERD Using Entity Clusters</vt:lpstr>
      <vt:lpstr>Primary Keys</vt:lpstr>
      <vt:lpstr>Natural Keys or Natural Identifier</vt:lpstr>
      <vt:lpstr>Desirable Primary Key Characteristics</vt:lpstr>
      <vt:lpstr>Use of Composite Primary Keys</vt:lpstr>
      <vt:lpstr>Use of Composite Primary Keys</vt:lpstr>
      <vt:lpstr>Figure 5.6 - The M:N Relationship between STUDENT and CLASS</vt:lpstr>
      <vt:lpstr>Surrogate Primary Keys</vt:lpstr>
      <vt:lpstr>Table 5.4 - Data Used to Keep Track of Events</vt:lpstr>
      <vt:lpstr>Design Case 1: Implementing 1:1 Relationships</vt:lpstr>
      <vt:lpstr>Table 5.5 - Selection of Foreign Key in a 1:1 Relationship</vt:lpstr>
      <vt:lpstr>Figure 5.7 - The 1:1 Relationship between Department and Employee</vt:lpstr>
      <vt:lpstr>Design Case 2: Maintaining History of Time-Variant Data</vt:lpstr>
      <vt:lpstr>Figure 5.8 - Maintaining Salary History</vt:lpstr>
      <vt:lpstr>Figure 5.9 - Maintaining Manager History</vt:lpstr>
      <vt:lpstr>Figure 5.10 - Maintaining Job History</vt:lpstr>
      <vt:lpstr>Design Case 3: Fan Traps</vt:lpstr>
      <vt:lpstr>Figure 5.11 - Incorrect ERD with Fan Trap Problem</vt:lpstr>
      <vt:lpstr>Figure 5.12 - Corrected ERD After Removal of the Fan Trap</vt:lpstr>
      <vt:lpstr>Design Case 4:  Redundant Relationships</vt:lpstr>
      <vt:lpstr>Figure 5.13 - A Redundant Relationship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413</cp:revision>
  <dcterms:created xsi:type="dcterms:W3CDTF">2009-11-01T19:16:42Z</dcterms:created>
  <dcterms:modified xsi:type="dcterms:W3CDTF">2015-11-21T22:27:14Z</dcterms:modified>
</cp:coreProperties>
</file>